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4" r:id="rId3"/>
    <p:sldId id="257" r:id="rId4"/>
    <p:sldId id="258" r:id="rId5"/>
    <p:sldId id="259" r:id="rId6"/>
    <p:sldId id="260" r:id="rId7"/>
    <p:sldId id="261" r:id="rId8"/>
    <p:sldId id="262" r:id="rId9"/>
    <p:sldId id="263" r:id="rId10"/>
    <p:sldId id="266" r:id="rId11"/>
    <p:sldId id="265" r:id="rId12"/>
  </p:sldIdLst>
  <p:sldSz cx="14630400" cy="8229600"/>
  <p:notesSz cx="8229600" cy="14630400"/>
  <p:embeddedFontLst>
    <p:embeddedFont>
      <p:font typeface="Nunito Light" pitchFamily="2" charset="0"/>
      <p:regular r:id="rId14"/>
      <p:italic r:id="rId15"/>
    </p:embeddedFont>
    <p:embeddedFont>
      <p:font typeface="Nunito Semi Bold" panose="020B0604020202020204" charset="0"/>
      <p:regular r:id="rId16"/>
    </p:embeddedFont>
    <p:embeddedFont>
      <p:font typeface="PT Sans" panose="020B0503020203020204" pitchFamily="34" charset="0"/>
      <p:regular r:id="rId17"/>
      <p:bold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4" autoAdjust="0"/>
    <p:restoredTop sz="90313" autoAdjust="0"/>
  </p:normalViewPr>
  <p:slideViewPr>
    <p:cSldViewPr snapToGrid="0" snapToObjects="1">
      <p:cViewPr varScale="1">
        <p:scale>
          <a:sx n="48" d="100"/>
          <a:sy n="48" d="100"/>
        </p:scale>
        <p:origin x="77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7371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37724" y="3008709"/>
            <a:ext cx="6334006"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WebNavigator-AI-Agent</a:t>
            </a:r>
            <a:endParaRPr lang="en-US" sz="4400" dirty="0"/>
          </a:p>
        </p:txBody>
      </p:sp>
      <p:sp>
        <p:nvSpPr>
          <p:cNvPr id="4" name="Text 1"/>
          <p:cNvSpPr/>
          <p:nvPr/>
        </p:nvSpPr>
        <p:spPr>
          <a:xfrm>
            <a:off x="837724" y="4071699"/>
            <a:ext cx="7468553" cy="1149072"/>
          </a:xfrm>
          <a:prstGeom prst="rect">
            <a:avLst/>
          </a:prstGeom>
          <a:noFill/>
          <a:ln/>
        </p:spPr>
        <p:txBody>
          <a:bodyPr wrap="square" lIns="0" tIns="0" rIns="0" bIns="0" rtlCol="0" anchor="t"/>
          <a:lstStyle/>
          <a:p>
            <a:pPr marL="0" indent="0" algn="l">
              <a:lnSpc>
                <a:spcPts val="3000"/>
              </a:lnSpc>
              <a:buNone/>
            </a:pPr>
            <a:r>
              <a:rPr lang="en-US" sz="1850" b="1" dirty="0">
                <a:solidFill>
                  <a:srgbClr val="C91313"/>
                </a:solidFill>
                <a:latin typeface="PT Sans" pitchFamily="34" charset="0"/>
                <a:ea typeface="PT Sans" pitchFamily="34" charset="-122"/>
                <a:cs typeface="PT Sans" pitchFamily="34" charset="-120"/>
              </a:rPr>
              <a:t>Team WONDER GIRLS</a:t>
            </a:r>
            <a:r>
              <a:rPr lang="en-US" sz="1850" dirty="0">
                <a:solidFill>
                  <a:srgbClr val="00002E"/>
                </a:solidFill>
                <a:latin typeface="PT Sans" pitchFamily="34" charset="0"/>
                <a:ea typeface="PT Sans" pitchFamily="34" charset="-122"/>
                <a:cs typeface="PT Sans" pitchFamily="34" charset="-120"/>
              </a:rPr>
              <a:t> – HacXLerate HackathonSeptember 2025</a:t>
            </a:r>
            <a:endParaRPr lang="en-US" sz="1850" dirty="0"/>
          </a:p>
        </p:txBody>
      </p:sp>
      <p:pic>
        <p:nvPicPr>
          <p:cNvPr id="6" name="Picture 5">
            <a:extLst>
              <a:ext uri="{FF2B5EF4-FFF2-40B4-BE49-F238E27FC236}">
                <a16:creationId xmlns:a16="http://schemas.microsoft.com/office/drawing/2014/main" id="{9EAB8A95-021B-4522-76C5-127C3C3A1E2D}"/>
              </a:ext>
            </a:extLst>
          </p:cNvPr>
          <p:cNvPicPr>
            <a:picLocks noChangeAspect="1"/>
          </p:cNvPicPr>
          <p:nvPr/>
        </p:nvPicPr>
        <p:blipFill>
          <a:blip r:embed="rId3"/>
          <a:stretch>
            <a:fillRect/>
          </a:stretch>
        </p:blipFill>
        <p:spPr>
          <a:xfrm>
            <a:off x="8248201" y="728870"/>
            <a:ext cx="5762020" cy="67718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D92D80-8A96-7FC1-7388-A01B6793552F}"/>
              </a:ext>
            </a:extLst>
          </p:cNvPr>
          <p:cNvPicPr>
            <a:picLocks noChangeAspect="1"/>
          </p:cNvPicPr>
          <p:nvPr/>
        </p:nvPicPr>
        <p:blipFill>
          <a:blip r:embed="rId2"/>
          <a:stretch>
            <a:fillRect/>
          </a:stretch>
        </p:blipFill>
        <p:spPr>
          <a:xfrm>
            <a:off x="1675613" y="370952"/>
            <a:ext cx="11279174" cy="7487695"/>
          </a:xfrm>
          <a:prstGeom prst="rect">
            <a:avLst/>
          </a:prstGeom>
        </p:spPr>
      </p:pic>
    </p:spTree>
    <p:extLst>
      <p:ext uri="{BB962C8B-B14F-4D97-AF65-F5344CB8AC3E}">
        <p14:creationId xmlns:p14="http://schemas.microsoft.com/office/powerpoint/2010/main" val="4232769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6324124" y="665798"/>
            <a:ext cx="6334006"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WebNavigator-AI-Agent</a:t>
            </a:r>
            <a:endParaRPr lang="en-US" sz="4400" dirty="0"/>
          </a:p>
        </p:txBody>
      </p:sp>
      <p:sp>
        <p:nvSpPr>
          <p:cNvPr id="4" name="Text 1"/>
          <p:cNvSpPr/>
          <p:nvPr/>
        </p:nvSpPr>
        <p:spPr>
          <a:xfrm>
            <a:off x="6324124" y="1479709"/>
            <a:ext cx="7468553" cy="3163728"/>
          </a:xfrm>
          <a:prstGeom prst="rect">
            <a:avLst/>
          </a:prstGeom>
          <a:noFill/>
          <a:ln/>
        </p:spPr>
        <p:txBody>
          <a:bodyPr wrap="square" lIns="0" tIns="0" rIns="0" bIns="0" rtlCol="0" anchor="t"/>
          <a:lstStyle/>
          <a:p>
            <a:pPr marL="0" indent="0" algn="l">
              <a:lnSpc>
                <a:spcPts val="7650"/>
              </a:lnSpc>
              <a:buNone/>
            </a:pPr>
            <a:r>
              <a:rPr lang="en-US" sz="6100" dirty="0">
                <a:solidFill>
                  <a:srgbClr val="C91313"/>
                </a:solidFill>
                <a:latin typeface="Nunito Semi Bold" pitchFamily="34" charset="0"/>
                <a:ea typeface="Nunito Semi Bold" pitchFamily="34" charset="-122"/>
                <a:cs typeface="Nunito Semi Bold" pitchFamily="34" charset="-120"/>
              </a:rPr>
              <a:t>Turning web chaos into structured insights</a:t>
            </a:r>
            <a:endParaRPr lang="en-US" sz="6100" dirty="0"/>
          </a:p>
        </p:txBody>
      </p:sp>
      <p:sp>
        <p:nvSpPr>
          <p:cNvPr id="5" name="Text 2"/>
          <p:cNvSpPr/>
          <p:nvPr/>
        </p:nvSpPr>
        <p:spPr>
          <a:xfrm>
            <a:off x="6324123" y="4643437"/>
            <a:ext cx="3442335" cy="1149072"/>
          </a:xfrm>
          <a:prstGeom prst="rect">
            <a:avLst/>
          </a:prstGeom>
          <a:noFill/>
          <a:ln/>
        </p:spPr>
        <p:txBody>
          <a:bodyPr wrap="square" lIns="0" tIns="0" rIns="0" bIns="0" rtlCol="0" anchor="t"/>
          <a:lstStyle/>
          <a:p>
            <a:pPr>
              <a:lnSpc>
                <a:spcPts val="3000"/>
              </a:lnSpc>
            </a:pPr>
            <a:r>
              <a:rPr lang="en-US" sz="1850" b="1" dirty="0">
                <a:solidFill>
                  <a:srgbClr val="00002E"/>
                </a:solidFill>
                <a:latin typeface="PT Sans" pitchFamily="34" charset="0"/>
                <a:ea typeface="PT Sans" pitchFamily="34" charset="-122"/>
                <a:cs typeface="PT Sans" pitchFamily="34" charset="-120"/>
              </a:rPr>
              <a:t>GitHub Repository</a:t>
            </a:r>
            <a:br>
              <a:rPr lang="en-US" sz="1850" b="1" dirty="0">
                <a:solidFill>
                  <a:srgbClr val="00002E"/>
                </a:solidFill>
                <a:latin typeface="PT Sans" pitchFamily="34" charset="0"/>
                <a:ea typeface="PT Sans" pitchFamily="34" charset="-122"/>
                <a:cs typeface="PT Sans" pitchFamily="34" charset="-120"/>
              </a:rPr>
            </a:br>
            <a:r>
              <a:rPr lang="en-US" sz="1850" b="1" dirty="0">
                <a:solidFill>
                  <a:srgbClr val="00002E"/>
                </a:solidFill>
                <a:latin typeface="PT Sans" pitchFamily="34" charset="0"/>
                <a:ea typeface="PT Sans" pitchFamily="34" charset="-122"/>
                <a:cs typeface="PT Sans" pitchFamily="34" charset="-120"/>
              </a:rPr>
              <a:t>https://github.com/Webpilotai/Webpilotai</a:t>
            </a:r>
            <a:endParaRPr lang="en-US" sz="1850" dirty="0"/>
          </a:p>
        </p:txBody>
      </p:sp>
      <p:sp>
        <p:nvSpPr>
          <p:cNvPr id="6" name="Text 3"/>
          <p:cNvSpPr/>
          <p:nvPr/>
        </p:nvSpPr>
        <p:spPr>
          <a:xfrm>
            <a:off x="6324122" y="5788430"/>
            <a:ext cx="6334006" cy="766048"/>
          </a:xfrm>
          <a:prstGeom prst="rect">
            <a:avLst/>
          </a:prstGeom>
          <a:noFill/>
          <a:ln/>
        </p:spPr>
        <p:txBody>
          <a:bodyPr wrap="square" lIns="0" tIns="0" rIns="0" bIns="0" rtlCol="0" anchor="t"/>
          <a:lstStyle/>
          <a:p>
            <a:pPr>
              <a:lnSpc>
                <a:spcPts val="3000"/>
              </a:lnSpc>
            </a:pPr>
            <a:r>
              <a:rPr lang="en-US" sz="1850" b="1" dirty="0">
                <a:solidFill>
                  <a:srgbClr val="00002E"/>
                </a:solidFill>
                <a:latin typeface="PT Sans" pitchFamily="34" charset="0"/>
                <a:ea typeface="PT Sans" pitchFamily="34" charset="-122"/>
                <a:cs typeface="PT Sans" pitchFamily="34" charset="-120"/>
              </a:rPr>
              <a:t>Contact</a:t>
            </a:r>
          </a:p>
          <a:p>
            <a:pPr>
              <a:lnSpc>
                <a:spcPts val="3000"/>
              </a:lnSpc>
            </a:pPr>
            <a:r>
              <a:rPr lang="en-US" sz="1850" b="1" dirty="0">
                <a:solidFill>
                  <a:srgbClr val="00002E"/>
                </a:solidFill>
                <a:latin typeface="PT Sans" pitchFamily="34" charset="0"/>
                <a:ea typeface="PT Sans" pitchFamily="34" charset="-122"/>
                <a:cs typeface="PT Sans" pitchFamily="34" charset="-120"/>
              </a:rPr>
              <a:t> Team:harshithasri.gummalla20@email.com</a:t>
            </a:r>
            <a:endParaRPr lang="en-US" sz="1850" dirty="0"/>
          </a:p>
        </p:txBody>
      </p:sp>
      <p:sp>
        <p:nvSpPr>
          <p:cNvPr id="7" name="Text 4"/>
          <p:cNvSpPr/>
          <p:nvPr/>
        </p:nvSpPr>
        <p:spPr>
          <a:xfrm>
            <a:off x="6324124" y="6797754"/>
            <a:ext cx="3442335" cy="766048"/>
          </a:xfrm>
          <a:prstGeom prst="rect">
            <a:avLst/>
          </a:prstGeom>
          <a:noFill/>
          <a:ln/>
        </p:spPr>
        <p:txBody>
          <a:bodyPr wrap="square" lIns="0" tIns="0" rIns="0" bIns="0" rtlCol="0" anchor="t"/>
          <a:lstStyle/>
          <a:p>
            <a:pPr marL="0" indent="0" algn="l">
              <a:lnSpc>
                <a:spcPts val="3000"/>
              </a:lnSpc>
              <a:buNone/>
            </a:pPr>
            <a:r>
              <a:rPr lang="en-US" sz="1850" b="1" dirty="0">
                <a:solidFill>
                  <a:srgbClr val="C91313"/>
                </a:solidFill>
                <a:latin typeface="PT Sans" pitchFamily="34" charset="0"/>
                <a:ea typeface="PT Sans" pitchFamily="34" charset="-122"/>
                <a:cs typeface="PT Sans" pitchFamily="34" charset="-120"/>
              </a:rPr>
              <a:t>Thank you for your time!</a:t>
            </a:r>
            <a:br>
              <a:rPr lang="en-US" sz="1850" b="1" dirty="0">
                <a:solidFill>
                  <a:srgbClr val="C91313"/>
                </a:solidFill>
                <a:latin typeface="PT Sans" pitchFamily="34" charset="0"/>
                <a:ea typeface="PT Sans" pitchFamily="34" charset="-122"/>
                <a:cs typeface="PT Sans" pitchFamily="34" charset="-120"/>
              </a:rPr>
            </a:br>
            <a:r>
              <a:rPr lang="en-US" sz="1850" dirty="0">
                <a:solidFill>
                  <a:srgbClr val="00002E"/>
                </a:solidFill>
                <a:latin typeface="PT Sans" pitchFamily="34" charset="0"/>
                <a:ea typeface="PT Sans" pitchFamily="34" charset="-122"/>
                <a:cs typeface="PT Sans" pitchFamily="34" charset="-120"/>
              </a:rPr>
              <a:t>Questions and feedback welcome</a:t>
            </a:r>
            <a:endParaRPr lang="en-US" sz="1850" dirty="0"/>
          </a:p>
        </p:txBody>
      </p:sp>
      <p:pic>
        <p:nvPicPr>
          <p:cNvPr id="13" name="Picture 12">
            <a:extLst>
              <a:ext uri="{FF2B5EF4-FFF2-40B4-BE49-F238E27FC236}">
                <a16:creationId xmlns:a16="http://schemas.microsoft.com/office/drawing/2014/main" id="{E03B3D50-46E5-1BFB-326B-1C00D7933452}"/>
              </a:ext>
            </a:extLst>
          </p:cNvPr>
          <p:cNvPicPr>
            <a:picLocks noChangeAspect="1"/>
          </p:cNvPicPr>
          <p:nvPr/>
        </p:nvPicPr>
        <p:blipFill>
          <a:blip r:embed="rId3"/>
          <a:stretch>
            <a:fillRect/>
          </a:stretch>
        </p:blipFill>
        <p:spPr>
          <a:xfrm>
            <a:off x="397565" y="145774"/>
            <a:ext cx="5764697" cy="77922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45914" y="507444"/>
            <a:ext cx="4541163" cy="542687"/>
          </a:xfrm>
          <a:prstGeom prst="rect">
            <a:avLst/>
          </a:prstGeom>
          <a:noFill/>
          <a:ln/>
        </p:spPr>
        <p:txBody>
          <a:bodyPr wrap="none" lIns="0" tIns="0" rIns="0" bIns="0" rtlCol="0" anchor="t"/>
          <a:lstStyle/>
          <a:p>
            <a:pPr marL="0" indent="0" algn="l">
              <a:lnSpc>
                <a:spcPts val="4250"/>
              </a:lnSpc>
              <a:buNone/>
            </a:pPr>
            <a:r>
              <a:rPr lang="en-US" sz="3400" dirty="0">
                <a:solidFill>
                  <a:srgbClr val="00002E"/>
                </a:solidFill>
                <a:latin typeface="Nunito Semi Bold" pitchFamily="34" charset="0"/>
                <a:ea typeface="Nunito Semi Bold" pitchFamily="34" charset="-122"/>
                <a:cs typeface="Nunito Semi Bold" pitchFamily="34" charset="-120"/>
              </a:rPr>
              <a:t>Team WONDER GIRLS</a:t>
            </a:r>
            <a:endParaRPr lang="en-US" sz="3400" dirty="0"/>
          </a:p>
        </p:txBody>
      </p:sp>
      <p:sp>
        <p:nvSpPr>
          <p:cNvPr id="3" name="Shape 1"/>
          <p:cNvSpPr/>
          <p:nvPr/>
        </p:nvSpPr>
        <p:spPr>
          <a:xfrm>
            <a:off x="645914" y="1419225"/>
            <a:ext cx="4323159" cy="2125742"/>
          </a:xfrm>
          <a:prstGeom prst="roundRect">
            <a:avLst>
              <a:gd name="adj" fmla="val 13023"/>
            </a:avLst>
          </a:prstGeom>
          <a:solidFill>
            <a:srgbClr val="F3F3FF"/>
          </a:solidFill>
          <a:ln w="22860">
            <a:solidFill>
              <a:srgbClr val="2D4DF2"/>
            </a:solidFill>
            <a:prstDash val="solid"/>
          </a:ln>
        </p:spPr>
      </p:sp>
      <p:sp>
        <p:nvSpPr>
          <p:cNvPr id="4" name="Shape 2"/>
          <p:cNvSpPr/>
          <p:nvPr/>
        </p:nvSpPr>
        <p:spPr>
          <a:xfrm>
            <a:off x="853321" y="1626632"/>
            <a:ext cx="553641" cy="553641"/>
          </a:xfrm>
          <a:prstGeom prst="roundRect">
            <a:avLst>
              <a:gd name="adj" fmla="val 16514466"/>
            </a:avLst>
          </a:prstGeom>
          <a:solidFill>
            <a:srgbClr val="2D4DF2"/>
          </a:solidFill>
          <a:ln/>
        </p:spPr>
      </p:sp>
      <p:pic>
        <p:nvPicPr>
          <p:cNvPr id="5" name="Image 0" descr="preencoded.png"/>
          <p:cNvPicPr>
            <a:picLocks noChangeAspect="1"/>
          </p:cNvPicPr>
          <p:nvPr/>
        </p:nvPicPr>
        <p:blipFill>
          <a:blip r:embed="rId3"/>
          <a:stretch>
            <a:fillRect/>
          </a:stretch>
        </p:blipFill>
        <p:spPr>
          <a:xfrm>
            <a:off x="1005602" y="1747718"/>
            <a:ext cx="249079" cy="311348"/>
          </a:xfrm>
          <a:prstGeom prst="rect">
            <a:avLst/>
          </a:prstGeom>
        </p:spPr>
      </p:pic>
      <p:sp>
        <p:nvSpPr>
          <p:cNvPr id="6" name="Text 3"/>
          <p:cNvSpPr/>
          <p:nvPr/>
        </p:nvSpPr>
        <p:spPr>
          <a:xfrm>
            <a:off x="853321" y="2364819"/>
            <a:ext cx="2171224" cy="271463"/>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LLM Integration Lead</a:t>
            </a:r>
            <a:endParaRPr lang="en-US" sz="1700" dirty="0"/>
          </a:p>
        </p:txBody>
      </p:sp>
      <p:sp>
        <p:nvSpPr>
          <p:cNvPr id="7" name="Text 4"/>
          <p:cNvSpPr/>
          <p:nvPr/>
        </p:nvSpPr>
        <p:spPr>
          <a:xfrm>
            <a:off x="853321" y="2747010"/>
            <a:ext cx="3908346" cy="590550"/>
          </a:xfrm>
          <a:prstGeom prst="rect">
            <a:avLst/>
          </a:prstGeom>
          <a:noFill/>
          <a:ln/>
        </p:spPr>
        <p:txBody>
          <a:bodyPr wrap="squar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Advanced planning algorithms and natural language processing</a:t>
            </a:r>
            <a:endParaRPr lang="en-US" sz="1450" dirty="0"/>
          </a:p>
        </p:txBody>
      </p:sp>
      <p:sp>
        <p:nvSpPr>
          <p:cNvPr id="8" name="Shape 5"/>
          <p:cNvSpPr/>
          <p:nvPr/>
        </p:nvSpPr>
        <p:spPr>
          <a:xfrm>
            <a:off x="5153620" y="1419225"/>
            <a:ext cx="4323159" cy="2125742"/>
          </a:xfrm>
          <a:prstGeom prst="roundRect">
            <a:avLst>
              <a:gd name="adj" fmla="val 13023"/>
            </a:avLst>
          </a:prstGeom>
          <a:solidFill>
            <a:srgbClr val="F3F3FF"/>
          </a:solidFill>
          <a:ln w="22860">
            <a:solidFill>
              <a:srgbClr val="018CE1"/>
            </a:solidFill>
            <a:prstDash val="solid"/>
          </a:ln>
        </p:spPr>
      </p:sp>
      <p:sp>
        <p:nvSpPr>
          <p:cNvPr id="9" name="Shape 6"/>
          <p:cNvSpPr/>
          <p:nvPr/>
        </p:nvSpPr>
        <p:spPr>
          <a:xfrm>
            <a:off x="5361027" y="1626632"/>
            <a:ext cx="553641" cy="553641"/>
          </a:xfrm>
          <a:prstGeom prst="roundRect">
            <a:avLst>
              <a:gd name="adj" fmla="val 16514466"/>
            </a:avLst>
          </a:prstGeom>
          <a:solidFill>
            <a:srgbClr val="018CE1"/>
          </a:solidFill>
          <a:ln/>
        </p:spPr>
      </p:sp>
      <p:pic>
        <p:nvPicPr>
          <p:cNvPr id="10" name="Image 1" descr="preencoded.png"/>
          <p:cNvPicPr>
            <a:picLocks noChangeAspect="1"/>
          </p:cNvPicPr>
          <p:nvPr/>
        </p:nvPicPr>
        <p:blipFill>
          <a:blip r:embed="rId4"/>
          <a:stretch>
            <a:fillRect/>
          </a:stretch>
        </p:blipFill>
        <p:spPr>
          <a:xfrm>
            <a:off x="5513308" y="1747718"/>
            <a:ext cx="249079" cy="311348"/>
          </a:xfrm>
          <a:prstGeom prst="rect">
            <a:avLst/>
          </a:prstGeom>
        </p:spPr>
      </p:pic>
      <p:sp>
        <p:nvSpPr>
          <p:cNvPr id="11" name="Text 7"/>
          <p:cNvSpPr/>
          <p:nvPr/>
        </p:nvSpPr>
        <p:spPr>
          <a:xfrm>
            <a:off x="5361027" y="2364819"/>
            <a:ext cx="2171224" cy="271463"/>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Browser Automation</a:t>
            </a:r>
            <a:endParaRPr lang="en-US" sz="1700" dirty="0"/>
          </a:p>
        </p:txBody>
      </p:sp>
      <p:sp>
        <p:nvSpPr>
          <p:cNvPr id="12" name="Text 8"/>
          <p:cNvSpPr/>
          <p:nvPr/>
        </p:nvSpPr>
        <p:spPr>
          <a:xfrm>
            <a:off x="5361027" y="2747010"/>
            <a:ext cx="3908346" cy="590550"/>
          </a:xfrm>
          <a:prstGeom prst="rect">
            <a:avLst/>
          </a:prstGeom>
          <a:noFill/>
          <a:ln/>
        </p:spPr>
        <p:txBody>
          <a:bodyPr wrap="squar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Playwright integration and web scraping architecture</a:t>
            </a:r>
            <a:endParaRPr lang="en-US" sz="1450" dirty="0"/>
          </a:p>
        </p:txBody>
      </p:sp>
      <p:sp>
        <p:nvSpPr>
          <p:cNvPr id="13" name="Shape 9"/>
          <p:cNvSpPr/>
          <p:nvPr/>
        </p:nvSpPr>
        <p:spPr>
          <a:xfrm>
            <a:off x="9661327" y="1419225"/>
            <a:ext cx="4323159" cy="2125742"/>
          </a:xfrm>
          <a:prstGeom prst="roundRect">
            <a:avLst>
              <a:gd name="adj" fmla="val 13023"/>
            </a:avLst>
          </a:prstGeom>
          <a:solidFill>
            <a:srgbClr val="F3F3FF"/>
          </a:solidFill>
          <a:ln w="22860">
            <a:solidFill>
              <a:srgbClr val="DA33BF"/>
            </a:solidFill>
            <a:prstDash val="solid"/>
          </a:ln>
        </p:spPr>
      </p:sp>
      <p:sp>
        <p:nvSpPr>
          <p:cNvPr id="14" name="Shape 10"/>
          <p:cNvSpPr/>
          <p:nvPr/>
        </p:nvSpPr>
        <p:spPr>
          <a:xfrm>
            <a:off x="9868733" y="1626632"/>
            <a:ext cx="553641" cy="553641"/>
          </a:xfrm>
          <a:prstGeom prst="roundRect">
            <a:avLst>
              <a:gd name="adj" fmla="val 16514466"/>
            </a:avLst>
          </a:prstGeom>
          <a:solidFill>
            <a:srgbClr val="DA33BF"/>
          </a:solidFill>
          <a:ln/>
        </p:spPr>
      </p:sp>
      <p:pic>
        <p:nvPicPr>
          <p:cNvPr id="15" name="Image 2" descr="preencoded.png"/>
          <p:cNvPicPr>
            <a:picLocks noChangeAspect="1"/>
          </p:cNvPicPr>
          <p:nvPr/>
        </p:nvPicPr>
        <p:blipFill>
          <a:blip r:embed="rId5"/>
          <a:stretch>
            <a:fillRect/>
          </a:stretch>
        </p:blipFill>
        <p:spPr>
          <a:xfrm>
            <a:off x="10021014" y="1747718"/>
            <a:ext cx="249079" cy="311348"/>
          </a:xfrm>
          <a:prstGeom prst="rect">
            <a:avLst/>
          </a:prstGeom>
        </p:spPr>
      </p:pic>
      <p:sp>
        <p:nvSpPr>
          <p:cNvPr id="16" name="Text 11"/>
          <p:cNvSpPr/>
          <p:nvPr/>
        </p:nvSpPr>
        <p:spPr>
          <a:xfrm>
            <a:off x="9868733" y="2364819"/>
            <a:ext cx="2171224" cy="271463"/>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Data Engineering</a:t>
            </a:r>
            <a:endParaRPr lang="en-US" sz="1700" dirty="0"/>
          </a:p>
        </p:txBody>
      </p:sp>
      <p:sp>
        <p:nvSpPr>
          <p:cNvPr id="17" name="Text 12"/>
          <p:cNvSpPr/>
          <p:nvPr/>
        </p:nvSpPr>
        <p:spPr>
          <a:xfrm>
            <a:off x="9868733" y="2747010"/>
            <a:ext cx="3908346" cy="590550"/>
          </a:xfrm>
          <a:prstGeom prst="rect">
            <a:avLst/>
          </a:prstGeom>
          <a:noFill/>
          <a:ln/>
        </p:spPr>
        <p:txBody>
          <a:bodyPr wrap="squar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Extraction, cleaning, and structured output generation</a:t>
            </a:r>
            <a:endParaRPr lang="en-US" sz="1450" dirty="0"/>
          </a:p>
        </p:txBody>
      </p:sp>
      <p:sp>
        <p:nvSpPr>
          <p:cNvPr id="18" name="Shape 13"/>
          <p:cNvSpPr/>
          <p:nvPr/>
        </p:nvSpPr>
        <p:spPr>
          <a:xfrm>
            <a:off x="645914" y="3729514"/>
            <a:ext cx="6577013" cy="1830467"/>
          </a:xfrm>
          <a:prstGeom prst="roundRect">
            <a:avLst>
              <a:gd name="adj" fmla="val 15124"/>
            </a:avLst>
          </a:prstGeom>
          <a:solidFill>
            <a:srgbClr val="F3F3FF"/>
          </a:solidFill>
          <a:ln w="22860">
            <a:solidFill>
              <a:srgbClr val="2D4DF2"/>
            </a:solidFill>
            <a:prstDash val="solid"/>
          </a:ln>
        </p:spPr>
      </p:sp>
      <p:sp>
        <p:nvSpPr>
          <p:cNvPr id="19" name="Shape 14"/>
          <p:cNvSpPr/>
          <p:nvPr/>
        </p:nvSpPr>
        <p:spPr>
          <a:xfrm>
            <a:off x="853321" y="3936921"/>
            <a:ext cx="553641" cy="553641"/>
          </a:xfrm>
          <a:prstGeom prst="roundRect">
            <a:avLst>
              <a:gd name="adj" fmla="val 16514466"/>
            </a:avLst>
          </a:prstGeom>
          <a:solidFill>
            <a:srgbClr val="2D4DF2"/>
          </a:solidFill>
          <a:ln/>
        </p:spPr>
      </p:sp>
      <p:pic>
        <p:nvPicPr>
          <p:cNvPr id="20" name="Image 3" descr="preencoded.png"/>
          <p:cNvPicPr>
            <a:picLocks noChangeAspect="1"/>
          </p:cNvPicPr>
          <p:nvPr/>
        </p:nvPicPr>
        <p:blipFill>
          <a:blip r:embed="rId6"/>
          <a:stretch>
            <a:fillRect/>
          </a:stretch>
        </p:blipFill>
        <p:spPr>
          <a:xfrm>
            <a:off x="1005602" y="4058007"/>
            <a:ext cx="249079" cy="311348"/>
          </a:xfrm>
          <a:prstGeom prst="rect">
            <a:avLst/>
          </a:prstGeom>
        </p:spPr>
      </p:pic>
      <p:sp>
        <p:nvSpPr>
          <p:cNvPr id="21" name="Text 15"/>
          <p:cNvSpPr/>
          <p:nvPr/>
        </p:nvSpPr>
        <p:spPr>
          <a:xfrm>
            <a:off x="853321" y="4675108"/>
            <a:ext cx="2171224" cy="271463"/>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Frontend &amp; UX</a:t>
            </a:r>
            <a:endParaRPr lang="en-US" sz="1700" dirty="0"/>
          </a:p>
        </p:txBody>
      </p:sp>
      <p:sp>
        <p:nvSpPr>
          <p:cNvPr id="22" name="Text 16"/>
          <p:cNvSpPr/>
          <p:nvPr/>
        </p:nvSpPr>
        <p:spPr>
          <a:xfrm>
            <a:off x="853321" y="5057299"/>
            <a:ext cx="6162199" cy="295275"/>
          </a:xfrm>
          <a:prstGeom prst="rect">
            <a:avLst/>
          </a:prstGeom>
          <a:noFill/>
          <a:ln/>
        </p:spPr>
        <p:txBody>
          <a:bodyPr wrap="non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Intuitive interface design and user experience optimization</a:t>
            </a:r>
            <a:endParaRPr lang="en-US" sz="1450" dirty="0"/>
          </a:p>
        </p:txBody>
      </p:sp>
      <p:sp>
        <p:nvSpPr>
          <p:cNvPr id="23" name="Shape 17"/>
          <p:cNvSpPr/>
          <p:nvPr/>
        </p:nvSpPr>
        <p:spPr>
          <a:xfrm>
            <a:off x="7407473" y="3729514"/>
            <a:ext cx="6577013" cy="1830467"/>
          </a:xfrm>
          <a:prstGeom prst="roundRect">
            <a:avLst>
              <a:gd name="adj" fmla="val 15124"/>
            </a:avLst>
          </a:prstGeom>
          <a:solidFill>
            <a:srgbClr val="F3F3FF"/>
          </a:solidFill>
          <a:ln w="22860">
            <a:solidFill>
              <a:srgbClr val="018CE1"/>
            </a:solidFill>
            <a:prstDash val="solid"/>
          </a:ln>
        </p:spPr>
      </p:sp>
      <p:sp>
        <p:nvSpPr>
          <p:cNvPr id="24" name="Shape 18"/>
          <p:cNvSpPr/>
          <p:nvPr/>
        </p:nvSpPr>
        <p:spPr>
          <a:xfrm>
            <a:off x="7614880" y="3936921"/>
            <a:ext cx="553641" cy="553641"/>
          </a:xfrm>
          <a:prstGeom prst="roundRect">
            <a:avLst>
              <a:gd name="adj" fmla="val 16514466"/>
            </a:avLst>
          </a:prstGeom>
          <a:solidFill>
            <a:srgbClr val="018CE1"/>
          </a:solidFill>
          <a:ln/>
        </p:spPr>
      </p:sp>
      <p:pic>
        <p:nvPicPr>
          <p:cNvPr id="25" name="Image 4" descr="preencoded.png"/>
          <p:cNvPicPr>
            <a:picLocks noChangeAspect="1"/>
          </p:cNvPicPr>
          <p:nvPr/>
        </p:nvPicPr>
        <p:blipFill>
          <a:blip r:embed="rId7"/>
          <a:stretch>
            <a:fillRect/>
          </a:stretch>
        </p:blipFill>
        <p:spPr>
          <a:xfrm>
            <a:off x="7767161" y="4058007"/>
            <a:ext cx="249079" cy="311348"/>
          </a:xfrm>
          <a:prstGeom prst="rect">
            <a:avLst/>
          </a:prstGeom>
        </p:spPr>
      </p:pic>
      <p:sp>
        <p:nvSpPr>
          <p:cNvPr id="26" name="Text 19"/>
          <p:cNvSpPr/>
          <p:nvPr/>
        </p:nvSpPr>
        <p:spPr>
          <a:xfrm>
            <a:off x="7614880" y="4675108"/>
            <a:ext cx="2251353" cy="271463"/>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Testing &amp; Performance</a:t>
            </a:r>
            <a:endParaRPr lang="en-US" sz="1700" dirty="0"/>
          </a:p>
        </p:txBody>
      </p:sp>
      <p:sp>
        <p:nvSpPr>
          <p:cNvPr id="27" name="Text 20"/>
          <p:cNvSpPr/>
          <p:nvPr/>
        </p:nvSpPr>
        <p:spPr>
          <a:xfrm>
            <a:off x="7614880" y="5057299"/>
            <a:ext cx="6162199" cy="295275"/>
          </a:xfrm>
          <a:prstGeom prst="rect">
            <a:avLst/>
          </a:prstGeom>
          <a:noFill/>
          <a:ln/>
        </p:spPr>
        <p:txBody>
          <a:bodyPr wrap="non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Quality assurance and system optimization</a:t>
            </a:r>
            <a:endParaRPr lang="en-US" sz="1450" dirty="0"/>
          </a:p>
        </p:txBody>
      </p:sp>
      <p:sp>
        <p:nvSpPr>
          <p:cNvPr id="28" name="Shape 21"/>
          <p:cNvSpPr/>
          <p:nvPr/>
        </p:nvSpPr>
        <p:spPr>
          <a:xfrm>
            <a:off x="645914" y="5859723"/>
            <a:ext cx="13338572" cy="30599"/>
          </a:xfrm>
          <a:prstGeom prst="rect">
            <a:avLst/>
          </a:prstGeom>
          <a:solidFill>
            <a:srgbClr val="00002E">
              <a:alpha val="50000"/>
            </a:srgbClr>
          </a:solidFill>
          <a:ln/>
        </p:spPr>
      </p:sp>
      <p:sp>
        <p:nvSpPr>
          <p:cNvPr id="29" name="Text 22"/>
          <p:cNvSpPr/>
          <p:nvPr/>
        </p:nvSpPr>
        <p:spPr>
          <a:xfrm>
            <a:off x="645914" y="6167080"/>
            <a:ext cx="2171224" cy="271463"/>
          </a:xfrm>
          <a:prstGeom prst="rect">
            <a:avLst/>
          </a:prstGeom>
          <a:noFill/>
          <a:ln/>
        </p:spPr>
        <p:txBody>
          <a:bodyPr wrap="none" lIns="0" tIns="0" rIns="0" bIns="0" rtlCol="0" anchor="t"/>
          <a:lstStyle/>
          <a:p>
            <a:pPr marL="0" indent="0" algn="l">
              <a:lnSpc>
                <a:spcPts val="2100"/>
              </a:lnSpc>
              <a:buNone/>
            </a:pPr>
            <a:r>
              <a:rPr lang="en-US" sz="1700" dirty="0">
                <a:solidFill>
                  <a:srgbClr val="C91313"/>
                </a:solidFill>
                <a:latin typeface="Nunito Semi Bold" pitchFamily="34" charset="0"/>
                <a:ea typeface="Nunito Semi Bold" pitchFamily="34" charset="-122"/>
                <a:cs typeface="Nunito Semi Bold" pitchFamily="34" charset="-120"/>
              </a:rPr>
              <a:t>What's Next</a:t>
            </a:r>
            <a:endParaRPr lang="en-US" sz="1700" dirty="0"/>
          </a:p>
        </p:txBody>
      </p:sp>
      <p:sp>
        <p:nvSpPr>
          <p:cNvPr id="30" name="Text 23"/>
          <p:cNvSpPr/>
          <p:nvPr/>
        </p:nvSpPr>
        <p:spPr>
          <a:xfrm>
            <a:off x="645914" y="6715363"/>
            <a:ext cx="13338572" cy="29527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Voice command integration for hands-free operation</a:t>
            </a:r>
            <a:endParaRPr lang="en-US" sz="1450" dirty="0"/>
          </a:p>
        </p:txBody>
      </p:sp>
      <p:sp>
        <p:nvSpPr>
          <p:cNvPr id="31" name="Text 24"/>
          <p:cNvSpPr/>
          <p:nvPr/>
        </p:nvSpPr>
        <p:spPr>
          <a:xfrm>
            <a:off x="645914" y="7075170"/>
            <a:ext cx="13338572" cy="29527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Support for 100+ e-commerce and research sites</a:t>
            </a:r>
            <a:endParaRPr lang="en-US" sz="1450" dirty="0"/>
          </a:p>
        </p:txBody>
      </p:sp>
      <p:sp>
        <p:nvSpPr>
          <p:cNvPr id="32" name="Text 25"/>
          <p:cNvSpPr/>
          <p:nvPr/>
        </p:nvSpPr>
        <p:spPr>
          <a:xfrm>
            <a:off x="645914" y="7434977"/>
            <a:ext cx="13338572" cy="29527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Mobile app launch with offline synchronization</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324124" y="1134189"/>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Manual Web Research Is Broken</a:t>
            </a:r>
            <a:endParaRPr lang="en-US" sz="4400" dirty="0"/>
          </a:p>
        </p:txBody>
      </p:sp>
      <p:sp>
        <p:nvSpPr>
          <p:cNvPr id="5" name="Text 2"/>
          <p:cNvSpPr/>
          <p:nvPr/>
        </p:nvSpPr>
        <p:spPr>
          <a:xfrm rot="10800000" flipV="1">
            <a:off x="6858925" y="2411896"/>
            <a:ext cx="2728106" cy="477078"/>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Times New Roman" panose="02020603050405020304" pitchFamily="18" charset="0"/>
                <a:ea typeface="Nunito Semi Bold" pitchFamily="34" charset="-122"/>
                <a:cs typeface="Times New Roman" panose="02020603050405020304" pitchFamily="18" charset="0"/>
              </a:rPr>
              <a:t>PROBLEM STATEMENT:</a:t>
            </a:r>
            <a:endParaRPr lang="en-US" sz="2200" b="1" dirty="0">
              <a:latin typeface="Times New Roman" panose="02020603050405020304" pitchFamily="18" charset="0"/>
              <a:cs typeface="Times New Roman" panose="02020603050405020304" pitchFamily="18" charset="0"/>
            </a:endParaRPr>
          </a:p>
        </p:txBody>
      </p:sp>
      <p:sp>
        <p:nvSpPr>
          <p:cNvPr id="6" name="Text 3"/>
          <p:cNvSpPr/>
          <p:nvPr/>
        </p:nvSpPr>
        <p:spPr>
          <a:xfrm>
            <a:off x="6858925" y="2772121"/>
            <a:ext cx="6671575" cy="1942160"/>
          </a:xfrm>
          <a:prstGeom prst="rect">
            <a:avLst/>
          </a:prstGeom>
          <a:noFill/>
          <a:ln/>
        </p:spPr>
        <p:txBody>
          <a:bodyPr wrap="square" lIns="0" tIns="0" rIns="0" bIns="0" rtlCol="0" anchor="t"/>
          <a:lstStyle/>
          <a:p>
            <a:pPr>
              <a:lnSpc>
                <a:spcPts val="3000"/>
              </a:lnSpc>
            </a:pPr>
            <a:r>
              <a:rPr lang="en-US" sz="1850" dirty="0">
                <a:solidFill>
                  <a:srgbClr val="00002E"/>
                </a:solidFill>
                <a:latin typeface="PT Sans" pitchFamily="34" charset="0"/>
                <a:ea typeface="PT Sans" pitchFamily="34" charset="-122"/>
                <a:cs typeface="PT Sans" pitchFamily="34" charset="-120"/>
              </a:rPr>
              <a:t>“</a:t>
            </a: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Browsing and re the web for tasks like ‘find the best laptop under 50,000’ is manual repetitive—requiring searches, comparisons, stock checks, and data compilation. Current AI assistants give answers but cannot execute such multi-step workflows in a real browser.”</a:t>
            </a:r>
            <a:endParaRPr lang="en-US" sz="1850" dirty="0">
              <a:latin typeface="Times New Roman" panose="02020603050405020304" pitchFamily="18" charset="0"/>
              <a:cs typeface="Times New Roman" panose="02020603050405020304" pitchFamily="18" charset="0"/>
            </a:endParaRPr>
          </a:p>
        </p:txBody>
      </p:sp>
      <p:sp>
        <p:nvSpPr>
          <p:cNvPr id="7" name="Shape 4"/>
          <p:cNvSpPr/>
          <p:nvPr/>
        </p:nvSpPr>
        <p:spPr>
          <a:xfrm>
            <a:off x="6485988" y="4837044"/>
            <a:ext cx="7468553" cy="2552524"/>
          </a:xfrm>
          <a:prstGeom prst="roundRect">
            <a:avLst>
              <a:gd name="adj" fmla="val 20105"/>
            </a:avLst>
          </a:prstGeom>
          <a:solidFill>
            <a:srgbClr val="F3F3FF"/>
          </a:solidFill>
          <a:ln w="22860">
            <a:solidFill>
              <a:srgbClr val="018CE1"/>
            </a:solidFill>
            <a:prstDash val="solid"/>
          </a:ln>
        </p:spPr>
      </p:sp>
      <p:sp>
        <p:nvSpPr>
          <p:cNvPr id="8" name="Text 5"/>
          <p:cNvSpPr/>
          <p:nvPr/>
        </p:nvSpPr>
        <p:spPr>
          <a:xfrm>
            <a:off x="6586299" y="5571649"/>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6"/>
          <p:cNvSpPr/>
          <p:nvPr/>
        </p:nvSpPr>
        <p:spPr>
          <a:xfrm>
            <a:off x="6953752" y="5617791"/>
            <a:ext cx="6576748" cy="1739796"/>
          </a:xfrm>
          <a:prstGeom prst="rect">
            <a:avLst/>
          </a:prstGeom>
          <a:noFill/>
          <a:ln/>
        </p:spPr>
        <p:txBody>
          <a:bodyPr wrap="square" lIns="0" tIns="0" rIns="0" bIns="0" rtlCol="0" anchor="t"/>
          <a:lstStyle/>
          <a:p>
            <a:pPr>
              <a:lnSpc>
                <a:spcPts val="3000"/>
              </a:lnSpc>
            </a:pPr>
            <a:r>
              <a:rPr lang="en-US" sz="2000" dirty="0">
                <a:latin typeface="Times New Roman" panose="02020603050405020304" pitchFamily="18" charset="0"/>
                <a:cs typeface="Times New Roman" panose="02020603050405020304" pitchFamily="18" charset="0"/>
              </a:rPr>
              <a:t>Our AI-powered Web Navigator turns natural language into goal-oriented web journeys. Using a local LLM, it plans and automates browsing, extracts data, and delivers both human-readable summaries and structured outputs (CSV/JSON).</a:t>
            </a:r>
            <a:endParaRPr lang="en-IN" sz="2000" dirty="0">
              <a:latin typeface="Times New Roman" panose="02020603050405020304" pitchFamily="18" charset="0"/>
              <a:cs typeface="Times New Roman" panose="02020603050405020304" pitchFamily="18" charset="0"/>
            </a:endParaRPr>
          </a:p>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t>
            </a:r>
            <a:endParaRPr lang="en-US" sz="1850" dirty="0"/>
          </a:p>
        </p:txBody>
      </p:sp>
      <p:pic>
        <p:nvPicPr>
          <p:cNvPr id="11" name="Picture 10">
            <a:extLst>
              <a:ext uri="{FF2B5EF4-FFF2-40B4-BE49-F238E27FC236}">
                <a16:creationId xmlns:a16="http://schemas.microsoft.com/office/drawing/2014/main" id="{23C581F6-DA3D-C45D-A4E7-A19106089752}"/>
              </a:ext>
            </a:extLst>
          </p:cNvPr>
          <p:cNvPicPr>
            <a:picLocks noChangeAspect="1"/>
          </p:cNvPicPr>
          <p:nvPr/>
        </p:nvPicPr>
        <p:blipFill>
          <a:blip r:embed="rId3"/>
          <a:stretch>
            <a:fillRect/>
          </a:stretch>
        </p:blipFill>
        <p:spPr>
          <a:xfrm>
            <a:off x="240383" y="569843"/>
            <a:ext cx="5952654" cy="7089913"/>
          </a:xfrm>
          <a:prstGeom prst="rect">
            <a:avLst/>
          </a:prstGeom>
        </p:spPr>
      </p:pic>
      <p:sp>
        <p:nvSpPr>
          <p:cNvPr id="19" name="TextBox 18">
            <a:extLst>
              <a:ext uri="{FF2B5EF4-FFF2-40B4-BE49-F238E27FC236}">
                <a16:creationId xmlns:a16="http://schemas.microsoft.com/office/drawing/2014/main" id="{3EA42765-61FC-8183-D5F8-5808A7B94E66}"/>
              </a:ext>
            </a:extLst>
          </p:cNvPr>
          <p:cNvSpPr txBox="1"/>
          <p:nvPr/>
        </p:nvSpPr>
        <p:spPr>
          <a:xfrm>
            <a:off x="6953752" y="4971808"/>
            <a:ext cx="526655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SOLUTION: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79396"/>
          </a:xfrm>
          <a:prstGeom prst="rect">
            <a:avLst/>
          </a:prstGeom>
        </p:spPr>
      </p:pic>
      <p:sp>
        <p:nvSpPr>
          <p:cNvPr id="3" name="Text 0"/>
          <p:cNvSpPr/>
          <p:nvPr/>
        </p:nvSpPr>
        <p:spPr>
          <a:xfrm>
            <a:off x="6255068" y="605076"/>
            <a:ext cx="7606665" cy="1292066"/>
          </a:xfrm>
          <a:prstGeom prst="rect">
            <a:avLst/>
          </a:prstGeom>
          <a:noFill/>
          <a:ln/>
        </p:spPr>
        <p:txBody>
          <a:bodyPr wrap="square" lIns="0" tIns="0" rIns="0" bIns="0" rtlCol="0" anchor="t"/>
          <a:lstStyle/>
          <a:p>
            <a:pPr marL="0" indent="0" algn="l">
              <a:lnSpc>
                <a:spcPts val="5050"/>
              </a:lnSpc>
              <a:buNone/>
            </a:pPr>
            <a:r>
              <a:rPr lang="en-US" sz="4050" dirty="0">
                <a:solidFill>
                  <a:srgbClr val="00002E"/>
                </a:solidFill>
                <a:latin typeface="Nunito Semi Bold" pitchFamily="34" charset="0"/>
                <a:ea typeface="Nunito Semi Bold" pitchFamily="34" charset="-122"/>
                <a:cs typeface="Nunito Semi Bold" pitchFamily="34" charset="-120"/>
              </a:rPr>
              <a:t>Meet Your Digital Research Partner</a:t>
            </a:r>
            <a:endParaRPr lang="en-US" sz="4050" dirty="0"/>
          </a:p>
        </p:txBody>
      </p:sp>
      <p:sp>
        <p:nvSpPr>
          <p:cNvPr id="4" name="Text 1"/>
          <p:cNvSpPr/>
          <p:nvPr/>
        </p:nvSpPr>
        <p:spPr>
          <a:xfrm>
            <a:off x="6584513" y="2473643"/>
            <a:ext cx="7277219" cy="702945"/>
          </a:xfrm>
          <a:prstGeom prst="rect">
            <a:avLst/>
          </a:prstGeom>
          <a:noFill/>
          <a:ln/>
        </p:spPr>
        <p:txBody>
          <a:bodyPr wrap="square" lIns="0" tIns="0" rIns="0" bIns="0" rtlCol="0" anchor="t"/>
          <a:lstStyle/>
          <a:p>
            <a:pPr marL="0" indent="0" algn="l">
              <a:lnSpc>
                <a:spcPts val="2750"/>
              </a:lnSpc>
              <a:buNone/>
            </a:pPr>
            <a:r>
              <a:rPr lang="en-US" sz="1700" i="1" dirty="0">
                <a:solidFill>
                  <a:srgbClr val="00002E"/>
                </a:solidFill>
                <a:latin typeface="PT Sans" pitchFamily="34" charset="0"/>
                <a:ea typeface="PT Sans" pitchFamily="34" charset="-122"/>
                <a:cs typeface="PT Sans" pitchFamily="34" charset="-120"/>
              </a:rPr>
              <a:t>"Find top 5 laptops under ₹50k, compare specs, check Amazon/Flipkart stock, and send me a CSV"</a:t>
            </a:r>
            <a:endParaRPr lang="en-US" sz="1700" dirty="0"/>
          </a:p>
        </p:txBody>
      </p:sp>
      <p:sp>
        <p:nvSpPr>
          <p:cNvPr id="5" name="Shape 2"/>
          <p:cNvSpPr/>
          <p:nvPr/>
        </p:nvSpPr>
        <p:spPr>
          <a:xfrm>
            <a:off x="6255068" y="2226588"/>
            <a:ext cx="30480" cy="1197054"/>
          </a:xfrm>
          <a:prstGeom prst="rect">
            <a:avLst/>
          </a:prstGeom>
          <a:solidFill>
            <a:srgbClr val="2D4DF2"/>
          </a:solidFill>
          <a:ln/>
        </p:spPr>
      </p:sp>
      <p:pic>
        <p:nvPicPr>
          <p:cNvPr id="6" name="Image 1" descr="preencoded.png"/>
          <p:cNvPicPr>
            <a:picLocks noChangeAspect="1"/>
          </p:cNvPicPr>
          <p:nvPr/>
        </p:nvPicPr>
        <p:blipFill>
          <a:blip r:embed="rId4"/>
          <a:stretch>
            <a:fillRect/>
          </a:stretch>
        </p:blipFill>
        <p:spPr>
          <a:xfrm>
            <a:off x="6255068" y="3670697"/>
            <a:ext cx="1098233" cy="1317903"/>
          </a:xfrm>
          <a:prstGeom prst="rect">
            <a:avLst/>
          </a:prstGeom>
        </p:spPr>
      </p:pic>
      <p:sp>
        <p:nvSpPr>
          <p:cNvPr id="7" name="Text 3"/>
          <p:cNvSpPr/>
          <p:nvPr/>
        </p:nvSpPr>
        <p:spPr>
          <a:xfrm>
            <a:off x="7572851" y="3890248"/>
            <a:ext cx="2584133" cy="322898"/>
          </a:xfrm>
          <a:prstGeom prst="rect">
            <a:avLst/>
          </a:prstGeom>
          <a:noFill/>
          <a:ln/>
        </p:spPr>
        <p:txBody>
          <a:bodyPr wrap="none" lIns="0" tIns="0" rIns="0" bIns="0" rtlCol="0" anchor="t"/>
          <a:lstStyle/>
          <a:p>
            <a:pPr marL="0" indent="0" algn="l">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AI Plans Journey</a:t>
            </a:r>
            <a:endParaRPr lang="en-US" sz="2000" dirty="0"/>
          </a:p>
        </p:txBody>
      </p:sp>
      <p:sp>
        <p:nvSpPr>
          <p:cNvPr id="8" name="Text 4"/>
          <p:cNvSpPr/>
          <p:nvPr/>
        </p:nvSpPr>
        <p:spPr>
          <a:xfrm>
            <a:off x="7572851" y="4344829"/>
            <a:ext cx="6288881" cy="351472"/>
          </a:xfrm>
          <a:prstGeom prst="rect">
            <a:avLst/>
          </a:prstGeom>
          <a:noFill/>
          <a:ln/>
        </p:spPr>
        <p:txBody>
          <a:bodyPr wrap="none" lIns="0" tIns="0" rIns="0" bIns="0" rtlCol="0" anchor="t"/>
          <a:lstStyle/>
          <a:p>
            <a:pPr marL="0" indent="0" algn="l">
              <a:lnSpc>
                <a:spcPts val="2750"/>
              </a:lnSpc>
              <a:buNone/>
            </a:pPr>
            <a:r>
              <a:rPr lang="en-US" sz="1700" dirty="0">
                <a:solidFill>
                  <a:srgbClr val="00002E"/>
                </a:solidFill>
                <a:latin typeface="PT Sans" pitchFamily="34" charset="0"/>
                <a:ea typeface="PT Sans" pitchFamily="34" charset="-122"/>
                <a:cs typeface="PT Sans" pitchFamily="34" charset="-120"/>
              </a:rPr>
              <a:t>Understands your request and creates execution strategy</a:t>
            </a:r>
            <a:endParaRPr lang="en-US" sz="1700" dirty="0"/>
          </a:p>
        </p:txBody>
      </p:sp>
      <p:pic>
        <p:nvPicPr>
          <p:cNvPr id="9" name="Image 2" descr="preencoded.png"/>
          <p:cNvPicPr>
            <a:picLocks noChangeAspect="1"/>
          </p:cNvPicPr>
          <p:nvPr/>
        </p:nvPicPr>
        <p:blipFill>
          <a:blip r:embed="rId5"/>
          <a:stretch>
            <a:fillRect/>
          </a:stretch>
        </p:blipFill>
        <p:spPr>
          <a:xfrm>
            <a:off x="6255068" y="4988600"/>
            <a:ext cx="1098233" cy="1317903"/>
          </a:xfrm>
          <a:prstGeom prst="rect">
            <a:avLst/>
          </a:prstGeom>
        </p:spPr>
      </p:pic>
      <p:sp>
        <p:nvSpPr>
          <p:cNvPr id="10" name="Text 5"/>
          <p:cNvSpPr/>
          <p:nvPr/>
        </p:nvSpPr>
        <p:spPr>
          <a:xfrm>
            <a:off x="7572851" y="5208151"/>
            <a:ext cx="2584133" cy="322898"/>
          </a:xfrm>
          <a:prstGeom prst="rect">
            <a:avLst/>
          </a:prstGeom>
          <a:noFill/>
          <a:ln/>
        </p:spPr>
        <p:txBody>
          <a:bodyPr wrap="none" lIns="0" tIns="0" rIns="0" bIns="0" rtlCol="0" anchor="t"/>
          <a:lstStyle/>
          <a:p>
            <a:pPr marL="0" indent="0" algn="l">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Automates Browsing</a:t>
            </a:r>
            <a:endParaRPr lang="en-US" sz="2000" dirty="0"/>
          </a:p>
        </p:txBody>
      </p:sp>
      <p:sp>
        <p:nvSpPr>
          <p:cNvPr id="11" name="Text 6"/>
          <p:cNvSpPr/>
          <p:nvPr/>
        </p:nvSpPr>
        <p:spPr>
          <a:xfrm>
            <a:off x="7572851" y="5662732"/>
            <a:ext cx="6288881" cy="351472"/>
          </a:xfrm>
          <a:prstGeom prst="rect">
            <a:avLst/>
          </a:prstGeom>
          <a:noFill/>
          <a:ln/>
        </p:spPr>
        <p:txBody>
          <a:bodyPr wrap="none" lIns="0" tIns="0" rIns="0" bIns="0" rtlCol="0" anchor="t"/>
          <a:lstStyle/>
          <a:p>
            <a:pPr marL="0" indent="0" algn="l">
              <a:lnSpc>
                <a:spcPts val="2750"/>
              </a:lnSpc>
              <a:buNone/>
            </a:pPr>
            <a:r>
              <a:rPr lang="en-US" sz="1700" dirty="0">
                <a:solidFill>
                  <a:srgbClr val="00002E"/>
                </a:solidFill>
                <a:latin typeface="PT Sans" pitchFamily="34" charset="0"/>
                <a:ea typeface="PT Sans" pitchFamily="34" charset="-122"/>
                <a:cs typeface="PT Sans" pitchFamily="34" charset="-120"/>
              </a:rPr>
              <a:t>Visits multiple sites, extracts data, compares options</a:t>
            </a:r>
            <a:endParaRPr lang="en-US" sz="1700" dirty="0"/>
          </a:p>
        </p:txBody>
      </p:sp>
      <p:pic>
        <p:nvPicPr>
          <p:cNvPr id="12" name="Image 3" descr="preencoded.png"/>
          <p:cNvPicPr>
            <a:picLocks noChangeAspect="1"/>
          </p:cNvPicPr>
          <p:nvPr/>
        </p:nvPicPr>
        <p:blipFill>
          <a:blip r:embed="rId6"/>
          <a:stretch>
            <a:fillRect/>
          </a:stretch>
        </p:blipFill>
        <p:spPr>
          <a:xfrm>
            <a:off x="6255068" y="6306503"/>
            <a:ext cx="1098233" cy="1317903"/>
          </a:xfrm>
          <a:prstGeom prst="rect">
            <a:avLst/>
          </a:prstGeom>
        </p:spPr>
      </p:pic>
      <p:sp>
        <p:nvSpPr>
          <p:cNvPr id="13" name="Text 7"/>
          <p:cNvSpPr/>
          <p:nvPr/>
        </p:nvSpPr>
        <p:spPr>
          <a:xfrm>
            <a:off x="7572851" y="6526054"/>
            <a:ext cx="2584133" cy="322898"/>
          </a:xfrm>
          <a:prstGeom prst="rect">
            <a:avLst/>
          </a:prstGeom>
          <a:noFill/>
          <a:ln/>
        </p:spPr>
        <p:txBody>
          <a:bodyPr wrap="none" lIns="0" tIns="0" rIns="0" bIns="0" rtlCol="0" anchor="t"/>
          <a:lstStyle/>
          <a:p>
            <a:pPr marL="0" indent="0" algn="l">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Delivers Results</a:t>
            </a:r>
            <a:endParaRPr lang="en-US" sz="2000" dirty="0"/>
          </a:p>
        </p:txBody>
      </p:sp>
      <p:sp>
        <p:nvSpPr>
          <p:cNvPr id="14" name="Text 8"/>
          <p:cNvSpPr/>
          <p:nvPr/>
        </p:nvSpPr>
        <p:spPr>
          <a:xfrm>
            <a:off x="7572851" y="6980634"/>
            <a:ext cx="6288881" cy="351472"/>
          </a:xfrm>
          <a:prstGeom prst="rect">
            <a:avLst/>
          </a:prstGeom>
          <a:noFill/>
          <a:ln/>
        </p:spPr>
        <p:txBody>
          <a:bodyPr wrap="none" lIns="0" tIns="0" rIns="0" bIns="0" rtlCol="0" anchor="t"/>
          <a:lstStyle/>
          <a:p>
            <a:pPr marL="0" indent="0" algn="l">
              <a:lnSpc>
                <a:spcPts val="2750"/>
              </a:lnSpc>
              <a:buNone/>
            </a:pPr>
            <a:r>
              <a:rPr lang="en-US" sz="1700" dirty="0">
                <a:solidFill>
                  <a:srgbClr val="00002E"/>
                </a:solidFill>
                <a:latin typeface="PT Sans" pitchFamily="34" charset="0"/>
                <a:ea typeface="PT Sans" pitchFamily="34" charset="-122"/>
                <a:cs typeface="PT Sans" pitchFamily="34" charset="-120"/>
              </a:rPr>
              <a:t>Human summary + structured data ready for analysis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497330"/>
            <a:ext cx="6527125"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What Makes Us Different</a:t>
            </a:r>
            <a:endParaRPr lang="en-US" sz="4400" dirty="0"/>
          </a:p>
        </p:txBody>
      </p:sp>
      <p:pic>
        <p:nvPicPr>
          <p:cNvPr id="3" name="Image 0" descr="preencoded.png"/>
          <p:cNvPicPr>
            <a:picLocks noChangeAspect="1"/>
          </p:cNvPicPr>
          <p:nvPr/>
        </p:nvPicPr>
        <p:blipFill>
          <a:blip r:embed="rId3"/>
          <a:stretch>
            <a:fillRect/>
          </a:stretch>
        </p:blipFill>
        <p:spPr>
          <a:xfrm>
            <a:off x="837724" y="2680097"/>
            <a:ext cx="598408" cy="598408"/>
          </a:xfrm>
          <a:prstGeom prst="rect">
            <a:avLst/>
          </a:prstGeom>
        </p:spPr>
      </p:pic>
      <p:sp>
        <p:nvSpPr>
          <p:cNvPr id="4" name="Text 1"/>
          <p:cNvSpPr/>
          <p:nvPr/>
        </p:nvSpPr>
        <p:spPr>
          <a:xfrm>
            <a:off x="1735336" y="2822138"/>
            <a:ext cx="3044904"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Natural Language Input</a:t>
            </a:r>
            <a:endParaRPr lang="en-US" sz="2200" dirty="0"/>
          </a:p>
        </p:txBody>
      </p:sp>
      <p:sp>
        <p:nvSpPr>
          <p:cNvPr id="5" name="Text 2"/>
          <p:cNvSpPr/>
          <p:nvPr/>
        </p:nvSpPr>
        <p:spPr>
          <a:xfrm>
            <a:off x="1735336" y="3317677"/>
            <a:ext cx="5430203"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Just talk normally - no technical skills or complex commands needed. Our AI understands conversational requests.</a:t>
            </a:r>
            <a:endParaRPr lang="en-US" sz="1850" dirty="0"/>
          </a:p>
        </p:txBody>
      </p:sp>
      <p:pic>
        <p:nvPicPr>
          <p:cNvPr id="6" name="Image 1" descr="preencoded.png"/>
          <p:cNvPicPr>
            <a:picLocks noChangeAspect="1"/>
          </p:cNvPicPr>
          <p:nvPr/>
        </p:nvPicPr>
        <p:blipFill>
          <a:blip r:embed="rId4"/>
          <a:stretch>
            <a:fillRect/>
          </a:stretch>
        </p:blipFill>
        <p:spPr>
          <a:xfrm>
            <a:off x="7464743" y="2680097"/>
            <a:ext cx="598408" cy="598408"/>
          </a:xfrm>
          <a:prstGeom prst="rect">
            <a:avLst/>
          </a:prstGeom>
        </p:spPr>
      </p:pic>
      <p:sp>
        <p:nvSpPr>
          <p:cNvPr id="7" name="Text 3"/>
          <p:cNvSpPr/>
          <p:nvPr/>
        </p:nvSpPr>
        <p:spPr>
          <a:xfrm>
            <a:off x="8362355" y="2822138"/>
            <a:ext cx="2862024"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Multi-Site Automation</a:t>
            </a:r>
            <a:endParaRPr lang="en-US" sz="2200" dirty="0"/>
          </a:p>
        </p:txBody>
      </p:sp>
      <p:sp>
        <p:nvSpPr>
          <p:cNvPr id="8" name="Text 4"/>
          <p:cNvSpPr/>
          <p:nvPr/>
        </p:nvSpPr>
        <p:spPr>
          <a:xfrm>
            <a:off x="8362355" y="3317677"/>
            <a:ext cx="5430322"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Simultaneously visits Amazon, Flipkart, news sites, and comparison platforms to gather comprehensive data.</a:t>
            </a:r>
            <a:endParaRPr lang="en-US" sz="1850" dirty="0"/>
          </a:p>
        </p:txBody>
      </p:sp>
      <p:pic>
        <p:nvPicPr>
          <p:cNvPr id="9" name="Image 2" descr="preencoded.png"/>
          <p:cNvPicPr>
            <a:picLocks noChangeAspect="1"/>
          </p:cNvPicPr>
          <p:nvPr/>
        </p:nvPicPr>
        <p:blipFill>
          <a:blip r:embed="rId5"/>
          <a:stretch>
            <a:fillRect/>
          </a:stretch>
        </p:blipFill>
        <p:spPr>
          <a:xfrm>
            <a:off x="837724" y="4945499"/>
            <a:ext cx="598408" cy="598408"/>
          </a:xfrm>
          <a:prstGeom prst="rect">
            <a:avLst/>
          </a:prstGeom>
        </p:spPr>
      </p:pic>
      <p:sp>
        <p:nvSpPr>
          <p:cNvPr id="10" name="Text 5"/>
          <p:cNvSpPr/>
          <p:nvPr/>
        </p:nvSpPr>
        <p:spPr>
          <a:xfrm>
            <a:off x="1735336" y="508754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Dual Output Format</a:t>
            </a:r>
            <a:endParaRPr lang="en-US" sz="2200" dirty="0"/>
          </a:p>
        </p:txBody>
      </p:sp>
      <p:sp>
        <p:nvSpPr>
          <p:cNvPr id="11" name="Text 6"/>
          <p:cNvSpPr/>
          <p:nvPr/>
        </p:nvSpPr>
        <p:spPr>
          <a:xfrm>
            <a:off x="1735336" y="5583079"/>
            <a:ext cx="5430203"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Get both quick human-readable summaries and structured CSV/JSON files ready for spreadsheet analysis.</a:t>
            </a:r>
            <a:endParaRPr lang="en-US" sz="1850" dirty="0"/>
          </a:p>
        </p:txBody>
      </p:sp>
      <p:pic>
        <p:nvPicPr>
          <p:cNvPr id="12" name="Image 3" descr="preencoded.png"/>
          <p:cNvPicPr>
            <a:picLocks noChangeAspect="1"/>
          </p:cNvPicPr>
          <p:nvPr/>
        </p:nvPicPr>
        <p:blipFill>
          <a:blip r:embed="rId6"/>
          <a:stretch>
            <a:fillRect/>
          </a:stretch>
        </p:blipFill>
        <p:spPr>
          <a:xfrm>
            <a:off x="7464743" y="4945499"/>
            <a:ext cx="598408" cy="598408"/>
          </a:xfrm>
          <a:prstGeom prst="rect">
            <a:avLst/>
          </a:prstGeom>
        </p:spPr>
      </p:pic>
      <p:sp>
        <p:nvSpPr>
          <p:cNvPr id="13" name="Text 7"/>
          <p:cNvSpPr/>
          <p:nvPr/>
        </p:nvSpPr>
        <p:spPr>
          <a:xfrm>
            <a:off x="8362355" y="508754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Offline-Ready Design</a:t>
            </a:r>
            <a:endParaRPr lang="en-US" sz="2200" dirty="0"/>
          </a:p>
        </p:txBody>
      </p:sp>
      <p:sp>
        <p:nvSpPr>
          <p:cNvPr id="14" name="Text 8"/>
          <p:cNvSpPr/>
          <p:nvPr/>
        </p:nvSpPr>
        <p:spPr>
          <a:xfrm>
            <a:off x="8362355" y="5583079"/>
            <a:ext cx="543032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Works reliably even with poor internet connectivity using local LLM processing and smart caching.</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861655"/>
            <a:ext cx="8843963"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Simple Flow: Command to Results</a:t>
            </a:r>
            <a:endParaRPr lang="en-US" sz="4400" dirty="0"/>
          </a:p>
        </p:txBody>
      </p:sp>
      <p:sp>
        <p:nvSpPr>
          <p:cNvPr id="3" name="Text 1"/>
          <p:cNvSpPr/>
          <p:nvPr/>
        </p:nvSpPr>
        <p:spPr>
          <a:xfrm>
            <a:off x="837724" y="2044422"/>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01</a:t>
            </a:r>
            <a:endParaRPr lang="en-US" sz="1850" dirty="0"/>
          </a:p>
        </p:txBody>
      </p:sp>
      <p:sp>
        <p:nvSpPr>
          <p:cNvPr id="4" name="Shape 2"/>
          <p:cNvSpPr/>
          <p:nvPr/>
        </p:nvSpPr>
        <p:spPr>
          <a:xfrm>
            <a:off x="837724" y="2420779"/>
            <a:ext cx="6357818" cy="30480"/>
          </a:xfrm>
          <a:prstGeom prst="rect">
            <a:avLst/>
          </a:prstGeom>
          <a:solidFill>
            <a:srgbClr val="2D4DF2"/>
          </a:solidFill>
          <a:ln/>
        </p:spPr>
      </p:sp>
      <p:sp>
        <p:nvSpPr>
          <p:cNvPr id="5" name="Text 3"/>
          <p:cNvSpPr/>
          <p:nvPr/>
        </p:nvSpPr>
        <p:spPr>
          <a:xfrm>
            <a:off x="837724" y="260139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User Instruction</a:t>
            </a:r>
            <a:endParaRPr lang="en-US" sz="2200" dirty="0"/>
          </a:p>
        </p:txBody>
      </p:sp>
      <p:sp>
        <p:nvSpPr>
          <p:cNvPr id="6" name="Text 4"/>
          <p:cNvSpPr/>
          <p:nvPr/>
        </p:nvSpPr>
        <p:spPr>
          <a:xfrm>
            <a:off x="837724" y="3096935"/>
            <a:ext cx="6357818"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Natural language request input</a:t>
            </a:r>
            <a:endParaRPr lang="en-US" sz="1850" dirty="0"/>
          </a:p>
        </p:txBody>
      </p:sp>
      <p:sp>
        <p:nvSpPr>
          <p:cNvPr id="7" name="Text 5"/>
          <p:cNvSpPr/>
          <p:nvPr/>
        </p:nvSpPr>
        <p:spPr>
          <a:xfrm>
            <a:off x="7434858" y="2044422"/>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02</a:t>
            </a:r>
            <a:endParaRPr lang="en-US" sz="1850" dirty="0"/>
          </a:p>
        </p:txBody>
      </p:sp>
      <p:sp>
        <p:nvSpPr>
          <p:cNvPr id="8" name="Shape 6"/>
          <p:cNvSpPr/>
          <p:nvPr/>
        </p:nvSpPr>
        <p:spPr>
          <a:xfrm>
            <a:off x="7434858" y="2420779"/>
            <a:ext cx="6357818" cy="30480"/>
          </a:xfrm>
          <a:prstGeom prst="rect">
            <a:avLst/>
          </a:prstGeom>
          <a:solidFill>
            <a:srgbClr val="018CE1"/>
          </a:solidFill>
          <a:ln/>
        </p:spPr>
      </p:sp>
      <p:sp>
        <p:nvSpPr>
          <p:cNvPr id="9" name="Text 7"/>
          <p:cNvSpPr/>
          <p:nvPr/>
        </p:nvSpPr>
        <p:spPr>
          <a:xfrm>
            <a:off x="7434858" y="260139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Local LLM Processing</a:t>
            </a:r>
            <a:endParaRPr lang="en-US" sz="2200" dirty="0"/>
          </a:p>
        </p:txBody>
      </p:sp>
      <p:sp>
        <p:nvSpPr>
          <p:cNvPr id="10" name="Text 8"/>
          <p:cNvSpPr/>
          <p:nvPr/>
        </p:nvSpPr>
        <p:spPr>
          <a:xfrm>
            <a:off x="7434858" y="3096935"/>
            <a:ext cx="6357818"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Ollama/LLaMA analyzes and plans</a:t>
            </a:r>
            <a:endParaRPr lang="en-US" sz="1850" dirty="0"/>
          </a:p>
        </p:txBody>
      </p:sp>
      <p:sp>
        <p:nvSpPr>
          <p:cNvPr id="11" name="Text 9"/>
          <p:cNvSpPr/>
          <p:nvPr/>
        </p:nvSpPr>
        <p:spPr>
          <a:xfrm>
            <a:off x="837724" y="3898702"/>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03</a:t>
            </a:r>
            <a:endParaRPr lang="en-US" sz="1850" dirty="0"/>
          </a:p>
        </p:txBody>
      </p:sp>
      <p:sp>
        <p:nvSpPr>
          <p:cNvPr id="12" name="Shape 10"/>
          <p:cNvSpPr/>
          <p:nvPr/>
        </p:nvSpPr>
        <p:spPr>
          <a:xfrm>
            <a:off x="837724" y="4275058"/>
            <a:ext cx="6357818" cy="30480"/>
          </a:xfrm>
          <a:prstGeom prst="rect">
            <a:avLst/>
          </a:prstGeom>
          <a:solidFill>
            <a:srgbClr val="DA33BF"/>
          </a:solidFill>
          <a:ln/>
        </p:spPr>
      </p:sp>
      <p:sp>
        <p:nvSpPr>
          <p:cNvPr id="13" name="Text 11"/>
          <p:cNvSpPr/>
          <p:nvPr/>
        </p:nvSpPr>
        <p:spPr>
          <a:xfrm>
            <a:off x="837724" y="445567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Task Orchestration</a:t>
            </a:r>
            <a:endParaRPr lang="en-US" sz="2200" dirty="0"/>
          </a:p>
        </p:txBody>
      </p:sp>
      <p:sp>
        <p:nvSpPr>
          <p:cNvPr id="14" name="Text 12"/>
          <p:cNvSpPr/>
          <p:nvPr/>
        </p:nvSpPr>
        <p:spPr>
          <a:xfrm>
            <a:off x="837724" y="4951214"/>
            <a:ext cx="6357818"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Breaks down into executable steps</a:t>
            </a:r>
            <a:endParaRPr lang="en-US" sz="1850" dirty="0"/>
          </a:p>
        </p:txBody>
      </p:sp>
      <p:sp>
        <p:nvSpPr>
          <p:cNvPr id="15" name="Text 13"/>
          <p:cNvSpPr/>
          <p:nvPr/>
        </p:nvSpPr>
        <p:spPr>
          <a:xfrm>
            <a:off x="7434858" y="3898702"/>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04</a:t>
            </a:r>
            <a:endParaRPr lang="en-US" sz="1850" dirty="0"/>
          </a:p>
        </p:txBody>
      </p:sp>
      <p:sp>
        <p:nvSpPr>
          <p:cNvPr id="16" name="Shape 14"/>
          <p:cNvSpPr/>
          <p:nvPr/>
        </p:nvSpPr>
        <p:spPr>
          <a:xfrm>
            <a:off x="7434858" y="4275058"/>
            <a:ext cx="6357818" cy="30480"/>
          </a:xfrm>
          <a:prstGeom prst="rect">
            <a:avLst/>
          </a:prstGeom>
          <a:solidFill>
            <a:srgbClr val="2D4DF2"/>
          </a:solidFill>
          <a:ln/>
        </p:spPr>
      </p:sp>
      <p:sp>
        <p:nvSpPr>
          <p:cNvPr id="17" name="Text 15"/>
          <p:cNvSpPr/>
          <p:nvPr/>
        </p:nvSpPr>
        <p:spPr>
          <a:xfrm>
            <a:off x="7434858" y="445567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Browser Automation</a:t>
            </a:r>
            <a:endParaRPr lang="en-US" sz="2200" dirty="0"/>
          </a:p>
        </p:txBody>
      </p:sp>
      <p:sp>
        <p:nvSpPr>
          <p:cNvPr id="18" name="Text 16"/>
          <p:cNvSpPr/>
          <p:nvPr/>
        </p:nvSpPr>
        <p:spPr>
          <a:xfrm>
            <a:off x="7434858" y="4951214"/>
            <a:ext cx="6357818"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Playwright controls web browsing</a:t>
            </a:r>
            <a:endParaRPr lang="en-US" sz="1850" dirty="0"/>
          </a:p>
        </p:txBody>
      </p:sp>
      <p:sp>
        <p:nvSpPr>
          <p:cNvPr id="19" name="Text 17"/>
          <p:cNvSpPr/>
          <p:nvPr/>
        </p:nvSpPr>
        <p:spPr>
          <a:xfrm>
            <a:off x="837724" y="5752981"/>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05</a:t>
            </a:r>
            <a:endParaRPr lang="en-US" sz="1850" dirty="0"/>
          </a:p>
        </p:txBody>
      </p:sp>
      <p:sp>
        <p:nvSpPr>
          <p:cNvPr id="20" name="Shape 18"/>
          <p:cNvSpPr/>
          <p:nvPr/>
        </p:nvSpPr>
        <p:spPr>
          <a:xfrm>
            <a:off x="837724" y="6129338"/>
            <a:ext cx="6357818" cy="30480"/>
          </a:xfrm>
          <a:prstGeom prst="rect">
            <a:avLst/>
          </a:prstGeom>
          <a:solidFill>
            <a:srgbClr val="018CE1"/>
          </a:solidFill>
          <a:ln/>
        </p:spPr>
      </p:sp>
      <p:sp>
        <p:nvSpPr>
          <p:cNvPr id="21" name="Text 19"/>
          <p:cNvSpPr/>
          <p:nvPr/>
        </p:nvSpPr>
        <p:spPr>
          <a:xfrm>
            <a:off x="837724" y="630995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Data Extraction</a:t>
            </a:r>
            <a:endParaRPr lang="en-US" sz="2200" dirty="0"/>
          </a:p>
        </p:txBody>
      </p:sp>
      <p:sp>
        <p:nvSpPr>
          <p:cNvPr id="22" name="Text 20"/>
          <p:cNvSpPr/>
          <p:nvPr/>
        </p:nvSpPr>
        <p:spPr>
          <a:xfrm>
            <a:off x="837724" y="6805493"/>
            <a:ext cx="6357818"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Structured information gathering</a:t>
            </a:r>
            <a:endParaRPr lang="en-US" sz="1850" dirty="0"/>
          </a:p>
        </p:txBody>
      </p:sp>
      <p:sp>
        <p:nvSpPr>
          <p:cNvPr id="23" name="Text 21"/>
          <p:cNvSpPr/>
          <p:nvPr/>
        </p:nvSpPr>
        <p:spPr>
          <a:xfrm>
            <a:off x="7434858" y="5752981"/>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06</a:t>
            </a:r>
            <a:endParaRPr lang="en-US" sz="1850" dirty="0"/>
          </a:p>
        </p:txBody>
      </p:sp>
      <p:sp>
        <p:nvSpPr>
          <p:cNvPr id="24" name="Shape 22"/>
          <p:cNvSpPr/>
          <p:nvPr/>
        </p:nvSpPr>
        <p:spPr>
          <a:xfrm>
            <a:off x="7434858" y="6129338"/>
            <a:ext cx="6357818" cy="30480"/>
          </a:xfrm>
          <a:prstGeom prst="rect">
            <a:avLst/>
          </a:prstGeom>
          <a:solidFill>
            <a:srgbClr val="DA33BF"/>
          </a:solidFill>
          <a:ln/>
        </p:spPr>
      </p:sp>
      <p:sp>
        <p:nvSpPr>
          <p:cNvPr id="25" name="Text 23"/>
          <p:cNvSpPr/>
          <p:nvPr/>
        </p:nvSpPr>
        <p:spPr>
          <a:xfrm>
            <a:off x="7434858" y="630995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Dual Output Delivery</a:t>
            </a:r>
            <a:endParaRPr lang="en-US" sz="2200" dirty="0"/>
          </a:p>
        </p:txBody>
      </p:sp>
      <p:sp>
        <p:nvSpPr>
          <p:cNvPr id="26" name="Text 24"/>
          <p:cNvSpPr/>
          <p:nvPr/>
        </p:nvSpPr>
        <p:spPr>
          <a:xfrm>
            <a:off x="7434858" y="6805493"/>
            <a:ext cx="6357818"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Summary + CSV/JSON export</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12877"/>
            <a:ext cx="5954911"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Our Technology Toolkit</a:t>
            </a:r>
            <a:endParaRPr lang="en-US" sz="4400" dirty="0"/>
          </a:p>
        </p:txBody>
      </p:sp>
      <p:sp>
        <p:nvSpPr>
          <p:cNvPr id="4" name="Text 1"/>
          <p:cNvSpPr/>
          <p:nvPr/>
        </p:nvSpPr>
        <p:spPr>
          <a:xfrm>
            <a:off x="6324124" y="241518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91313"/>
                </a:solidFill>
                <a:latin typeface="Nunito Semi Bold" pitchFamily="34" charset="0"/>
                <a:ea typeface="Nunito Semi Bold" pitchFamily="34" charset="-122"/>
                <a:cs typeface="Nunito Semi Bold" pitchFamily="34" charset="-120"/>
              </a:rPr>
              <a:t>Brain</a:t>
            </a:r>
            <a:endParaRPr lang="en-US" sz="2200" dirty="0"/>
          </a:p>
        </p:txBody>
      </p:sp>
      <p:sp>
        <p:nvSpPr>
          <p:cNvPr id="5" name="Text 2"/>
          <p:cNvSpPr/>
          <p:nvPr/>
        </p:nvSpPr>
        <p:spPr>
          <a:xfrm>
            <a:off x="6324124" y="3006447"/>
            <a:ext cx="3442335" cy="1532096"/>
          </a:xfrm>
          <a:prstGeom prst="rect">
            <a:avLst/>
          </a:prstGeom>
          <a:noFill/>
          <a:ln/>
        </p:spPr>
        <p:txBody>
          <a:bodyPr wrap="squar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Local LLM</a:t>
            </a:r>
            <a:r>
              <a:rPr lang="en-US" sz="1850" dirty="0">
                <a:solidFill>
                  <a:srgbClr val="00002E"/>
                </a:solidFill>
                <a:latin typeface="PT Sans" pitchFamily="34" charset="0"/>
                <a:ea typeface="PT Sans" pitchFamily="34" charset="-122"/>
                <a:cs typeface="PT Sans" pitchFamily="34" charset="-120"/>
              </a:rPr>
              <a:t>Ollama + LangChain for intelligent task planning and natural language understanding</a:t>
            </a:r>
            <a:endParaRPr lang="en-US" sz="1850" dirty="0"/>
          </a:p>
        </p:txBody>
      </p:sp>
      <p:sp>
        <p:nvSpPr>
          <p:cNvPr id="6" name="Text 3"/>
          <p:cNvSpPr/>
          <p:nvPr/>
        </p:nvSpPr>
        <p:spPr>
          <a:xfrm>
            <a:off x="6324124" y="477785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91313"/>
                </a:solidFill>
                <a:latin typeface="Nunito Semi Bold" pitchFamily="34" charset="0"/>
                <a:ea typeface="Nunito Semi Bold" pitchFamily="34" charset="-122"/>
                <a:cs typeface="Nunito Semi Bold" pitchFamily="34" charset="-120"/>
              </a:rPr>
              <a:t>Hands</a:t>
            </a:r>
            <a:endParaRPr lang="en-US" sz="2200" dirty="0"/>
          </a:p>
        </p:txBody>
      </p:sp>
      <p:sp>
        <p:nvSpPr>
          <p:cNvPr id="7" name="Text 4"/>
          <p:cNvSpPr/>
          <p:nvPr/>
        </p:nvSpPr>
        <p:spPr>
          <a:xfrm>
            <a:off x="6324124" y="5369123"/>
            <a:ext cx="3442335" cy="1532096"/>
          </a:xfrm>
          <a:prstGeom prst="rect">
            <a:avLst/>
          </a:prstGeom>
          <a:noFill/>
          <a:ln/>
        </p:spPr>
        <p:txBody>
          <a:bodyPr wrap="squar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Playwright</a:t>
            </a:r>
            <a:r>
              <a:rPr lang="en-US" sz="1850" dirty="0">
                <a:solidFill>
                  <a:srgbClr val="00002E"/>
                </a:solidFill>
                <a:latin typeface="PT Sans" pitchFamily="34" charset="0"/>
                <a:ea typeface="PT Sans" pitchFamily="34" charset="-122"/>
                <a:cs typeface="PT Sans" pitchFamily="34" charset="-120"/>
              </a:rPr>
              <a:t>Automated browser control for seamless web navigation and data extraction</a:t>
            </a:r>
            <a:endParaRPr lang="en-US" sz="1850" dirty="0"/>
          </a:p>
        </p:txBody>
      </p:sp>
      <p:sp>
        <p:nvSpPr>
          <p:cNvPr id="8" name="Text 5"/>
          <p:cNvSpPr/>
          <p:nvPr/>
        </p:nvSpPr>
        <p:spPr>
          <a:xfrm>
            <a:off x="10357961" y="241518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91313"/>
                </a:solidFill>
                <a:latin typeface="Nunito Semi Bold" pitchFamily="34" charset="0"/>
                <a:ea typeface="Nunito Semi Bold" pitchFamily="34" charset="-122"/>
                <a:cs typeface="Nunito Semi Bold" pitchFamily="34" charset="-120"/>
              </a:rPr>
              <a:t>Memory</a:t>
            </a:r>
            <a:endParaRPr lang="en-US" sz="2200" dirty="0"/>
          </a:p>
        </p:txBody>
      </p:sp>
      <p:sp>
        <p:nvSpPr>
          <p:cNvPr id="9" name="Text 6"/>
          <p:cNvSpPr/>
          <p:nvPr/>
        </p:nvSpPr>
        <p:spPr>
          <a:xfrm>
            <a:off x="10357961" y="3006447"/>
            <a:ext cx="3442335" cy="1532096"/>
          </a:xfrm>
          <a:prstGeom prst="rect">
            <a:avLst/>
          </a:prstGeom>
          <a:noFill/>
          <a:ln/>
        </p:spPr>
        <p:txBody>
          <a:bodyPr wrap="squar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SQLite Database</a:t>
            </a:r>
            <a:r>
              <a:rPr lang="en-US" sz="1850" dirty="0">
                <a:solidFill>
                  <a:srgbClr val="00002E"/>
                </a:solidFill>
                <a:latin typeface="PT Sans" pitchFamily="34" charset="0"/>
                <a:ea typeface="PT Sans" pitchFamily="34" charset="-122"/>
                <a:cs typeface="PT Sans" pitchFamily="34" charset="-120"/>
              </a:rPr>
              <a:t>Efficient data storage and retrieval for structured information management</a:t>
            </a:r>
            <a:endParaRPr lang="en-US" sz="1850" dirty="0"/>
          </a:p>
        </p:txBody>
      </p:sp>
      <p:sp>
        <p:nvSpPr>
          <p:cNvPr id="10" name="Text 7"/>
          <p:cNvSpPr/>
          <p:nvPr/>
        </p:nvSpPr>
        <p:spPr>
          <a:xfrm>
            <a:off x="10357961" y="477785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91313"/>
                </a:solidFill>
                <a:latin typeface="Nunito Semi Bold" pitchFamily="34" charset="0"/>
                <a:ea typeface="Nunito Semi Bold" pitchFamily="34" charset="-122"/>
                <a:cs typeface="Nunito Semi Bold" pitchFamily="34" charset="-120"/>
              </a:rPr>
              <a:t>Interface</a:t>
            </a:r>
            <a:endParaRPr lang="en-US" sz="2200" dirty="0"/>
          </a:p>
        </p:txBody>
      </p:sp>
      <p:sp>
        <p:nvSpPr>
          <p:cNvPr id="11" name="Text 8"/>
          <p:cNvSpPr/>
          <p:nvPr/>
        </p:nvSpPr>
        <p:spPr>
          <a:xfrm>
            <a:off x="10357961" y="5369123"/>
            <a:ext cx="3442335" cy="1532096"/>
          </a:xfrm>
          <a:prstGeom prst="rect">
            <a:avLst/>
          </a:prstGeom>
          <a:noFill/>
          <a:ln/>
        </p:spPr>
        <p:txBody>
          <a:bodyPr wrap="squar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React Frontend</a:t>
            </a:r>
            <a:r>
              <a:rPr lang="en-US" sz="1850" dirty="0">
                <a:solidFill>
                  <a:srgbClr val="00002E"/>
                </a:solidFill>
                <a:latin typeface="PT Sans" pitchFamily="34" charset="0"/>
                <a:ea typeface="PT Sans" pitchFamily="34" charset="-122"/>
                <a:cs typeface="PT Sans" pitchFamily="34" charset="-120"/>
              </a:rPr>
              <a:t>Simple, intuitive web interface powered by Python FastAPI backend</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253133"/>
            <a:ext cx="9022556"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Real-World Impact &amp; Time Savings</a:t>
            </a:r>
            <a:endParaRPr lang="en-US" sz="4400" dirty="0"/>
          </a:p>
        </p:txBody>
      </p:sp>
      <p:sp>
        <p:nvSpPr>
          <p:cNvPr id="3" name="Text 1"/>
          <p:cNvSpPr/>
          <p:nvPr/>
        </p:nvSpPr>
        <p:spPr>
          <a:xfrm>
            <a:off x="837724" y="2555558"/>
            <a:ext cx="4118848" cy="789861"/>
          </a:xfrm>
          <a:prstGeom prst="rect">
            <a:avLst/>
          </a:prstGeom>
          <a:noFill/>
          <a:ln/>
        </p:spPr>
        <p:txBody>
          <a:bodyPr wrap="none" lIns="0" tIns="0" rIns="0" bIns="0" rtlCol="0" anchor="t"/>
          <a:lstStyle/>
          <a:p>
            <a:pPr marL="0" indent="0" algn="ctr">
              <a:lnSpc>
                <a:spcPts val="6200"/>
              </a:lnSpc>
              <a:buNone/>
            </a:pPr>
            <a:r>
              <a:rPr lang="en-US" sz="6200" dirty="0">
                <a:solidFill>
                  <a:srgbClr val="00002E"/>
                </a:solidFill>
                <a:latin typeface="Nunito Semi Bold" pitchFamily="34" charset="0"/>
                <a:ea typeface="Nunito Semi Bold" pitchFamily="34" charset="-122"/>
                <a:cs typeface="Nunito Semi Bold" pitchFamily="34" charset="-120"/>
              </a:rPr>
              <a:t>45-60</a:t>
            </a:r>
            <a:endParaRPr lang="en-US" sz="6200" dirty="0"/>
          </a:p>
        </p:txBody>
      </p:sp>
      <p:sp>
        <p:nvSpPr>
          <p:cNvPr id="4" name="Text 2"/>
          <p:cNvSpPr/>
          <p:nvPr/>
        </p:nvSpPr>
        <p:spPr>
          <a:xfrm>
            <a:off x="1339334" y="3644503"/>
            <a:ext cx="3115628" cy="351949"/>
          </a:xfrm>
          <a:prstGeom prst="rect">
            <a:avLst/>
          </a:prstGeom>
          <a:noFill/>
          <a:ln/>
        </p:spPr>
        <p:txBody>
          <a:bodyPr wrap="none" lIns="0" tIns="0" rIns="0" bIns="0" rtlCol="0" anchor="t"/>
          <a:lstStyle/>
          <a:p>
            <a:pPr marL="0" indent="0" algn="ctr">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Minutes Manual Process</a:t>
            </a:r>
            <a:endParaRPr lang="en-US" sz="2200" dirty="0"/>
          </a:p>
        </p:txBody>
      </p:sp>
      <p:sp>
        <p:nvSpPr>
          <p:cNvPr id="5" name="Text 3"/>
          <p:cNvSpPr/>
          <p:nvPr/>
        </p:nvSpPr>
        <p:spPr>
          <a:xfrm>
            <a:off x="837724" y="4140041"/>
            <a:ext cx="4118848" cy="383024"/>
          </a:xfrm>
          <a:prstGeom prst="rect">
            <a:avLst/>
          </a:prstGeom>
          <a:noFill/>
          <a:ln/>
        </p:spPr>
        <p:txBody>
          <a:bodyPr wrap="none" lIns="0" tIns="0" rIns="0" bIns="0" rtlCol="0" anchor="t"/>
          <a:lstStyle/>
          <a:p>
            <a:pPr marL="0" indent="0" algn="ctr">
              <a:lnSpc>
                <a:spcPts val="3000"/>
              </a:lnSpc>
              <a:buNone/>
            </a:pPr>
            <a:r>
              <a:rPr lang="en-US" sz="1850" dirty="0">
                <a:solidFill>
                  <a:srgbClr val="00002E"/>
                </a:solidFill>
                <a:latin typeface="PT Sans" pitchFamily="34" charset="0"/>
                <a:ea typeface="PT Sans" pitchFamily="34" charset="-122"/>
                <a:cs typeface="PT Sans" pitchFamily="34" charset="-120"/>
              </a:rPr>
              <a:t>Traditional research time</a:t>
            </a:r>
            <a:endParaRPr lang="en-US" sz="1850" dirty="0"/>
          </a:p>
        </p:txBody>
      </p:sp>
      <p:sp>
        <p:nvSpPr>
          <p:cNvPr id="6" name="Text 4"/>
          <p:cNvSpPr/>
          <p:nvPr/>
        </p:nvSpPr>
        <p:spPr>
          <a:xfrm>
            <a:off x="5255776" y="2555558"/>
            <a:ext cx="4118848" cy="789861"/>
          </a:xfrm>
          <a:prstGeom prst="rect">
            <a:avLst/>
          </a:prstGeom>
          <a:noFill/>
          <a:ln/>
        </p:spPr>
        <p:txBody>
          <a:bodyPr wrap="none" lIns="0" tIns="0" rIns="0" bIns="0" rtlCol="0" anchor="t"/>
          <a:lstStyle/>
          <a:p>
            <a:pPr marL="0" indent="0" algn="ctr">
              <a:lnSpc>
                <a:spcPts val="6200"/>
              </a:lnSpc>
              <a:buNone/>
            </a:pPr>
            <a:r>
              <a:rPr lang="en-US" sz="6200" dirty="0">
                <a:solidFill>
                  <a:srgbClr val="00002E"/>
                </a:solidFill>
                <a:latin typeface="Nunito Semi Bold" pitchFamily="34" charset="0"/>
                <a:ea typeface="Nunito Semi Bold" pitchFamily="34" charset="-122"/>
                <a:cs typeface="Nunito Semi Bold" pitchFamily="34" charset="-120"/>
              </a:rPr>
              <a:t>&lt;2</a:t>
            </a:r>
            <a:endParaRPr lang="en-US" sz="6200" dirty="0"/>
          </a:p>
        </p:txBody>
      </p:sp>
      <p:sp>
        <p:nvSpPr>
          <p:cNvPr id="7" name="Text 5"/>
          <p:cNvSpPr/>
          <p:nvPr/>
        </p:nvSpPr>
        <p:spPr>
          <a:xfrm>
            <a:off x="5727978" y="3644503"/>
            <a:ext cx="3174444" cy="351949"/>
          </a:xfrm>
          <a:prstGeom prst="rect">
            <a:avLst/>
          </a:prstGeom>
          <a:noFill/>
          <a:ln/>
        </p:spPr>
        <p:txBody>
          <a:bodyPr wrap="none" lIns="0" tIns="0" rIns="0" bIns="0" rtlCol="0" anchor="t"/>
          <a:lstStyle/>
          <a:p>
            <a:pPr marL="0" indent="0" algn="ctr">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Minutes With Our Agent</a:t>
            </a:r>
            <a:endParaRPr lang="en-US" sz="2200" dirty="0"/>
          </a:p>
        </p:txBody>
      </p:sp>
      <p:sp>
        <p:nvSpPr>
          <p:cNvPr id="8" name="Text 6"/>
          <p:cNvSpPr/>
          <p:nvPr/>
        </p:nvSpPr>
        <p:spPr>
          <a:xfrm>
            <a:off x="5255776" y="4140041"/>
            <a:ext cx="4118848" cy="383024"/>
          </a:xfrm>
          <a:prstGeom prst="rect">
            <a:avLst/>
          </a:prstGeom>
          <a:noFill/>
          <a:ln/>
        </p:spPr>
        <p:txBody>
          <a:bodyPr wrap="none" lIns="0" tIns="0" rIns="0" bIns="0" rtlCol="0" anchor="t"/>
          <a:lstStyle/>
          <a:p>
            <a:pPr marL="0" indent="0" algn="ctr">
              <a:lnSpc>
                <a:spcPts val="3000"/>
              </a:lnSpc>
              <a:buNone/>
            </a:pPr>
            <a:r>
              <a:rPr lang="en-US" sz="1850" dirty="0">
                <a:solidFill>
                  <a:srgbClr val="00002E"/>
                </a:solidFill>
                <a:latin typeface="PT Sans" pitchFamily="34" charset="0"/>
                <a:ea typeface="PT Sans" pitchFamily="34" charset="-122"/>
                <a:cs typeface="PT Sans" pitchFamily="34" charset="-120"/>
              </a:rPr>
              <a:t>Automated completion time</a:t>
            </a:r>
            <a:endParaRPr lang="en-US" sz="1850" dirty="0"/>
          </a:p>
        </p:txBody>
      </p:sp>
      <p:sp>
        <p:nvSpPr>
          <p:cNvPr id="9" name="Text 7"/>
          <p:cNvSpPr/>
          <p:nvPr/>
        </p:nvSpPr>
        <p:spPr>
          <a:xfrm>
            <a:off x="9673828" y="2555558"/>
            <a:ext cx="4118848" cy="789861"/>
          </a:xfrm>
          <a:prstGeom prst="rect">
            <a:avLst/>
          </a:prstGeom>
          <a:noFill/>
          <a:ln/>
        </p:spPr>
        <p:txBody>
          <a:bodyPr wrap="none" lIns="0" tIns="0" rIns="0" bIns="0" rtlCol="0" anchor="t"/>
          <a:lstStyle/>
          <a:p>
            <a:pPr marL="0" indent="0" algn="ctr">
              <a:lnSpc>
                <a:spcPts val="6200"/>
              </a:lnSpc>
              <a:buNone/>
            </a:pPr>
            <a:r>
              <a:rPr lang="en-US" sz="6200" dirty="0">
                <a:solidFill>
                  <a:srgbClr val="00002E"/>
                </a:solidFill>
                <a:latin typeface="Nunito Semi Bold" pitchFamily="34" charset="0"/>
                <a:ea typeface="Nunito Semi Bold" pitchFamily="34" charset="-122"/>
                <a:cs typeface="Nunito Semi Bold" pitchFamily="34" charset="-120"/>
              </a:rPr>
              <a:t>95%</a:t>
            </a:r>
            <a:endParaRPr lang="en-US" sz="6200" dirty="0"/>
          </a:p>
        </p:txBody>
      </p:sp>
      <p:sp>
        <p:nvSpPr>
          <p:cNvPr id="10" name="Text 8"/>
          <p:cNvSpPr/>
          <p:nvPr/>
        </p:nvSpPr>
        <p:spPr>
          <a:xfrm>
            <a:off x="10325100" y="3644503"/>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Time Saved</a:t>
            </a:r>
            <a:endParaRPr lang="en-US" sz="2200" dirty="0"/>
          </a:p>
        </p:txBody>
      </p:sp>
      <p:sp>
        <p:nvSpPr>
          <p:cNvPr id="11" name="Text 9"/>
          <p:cNvSpPr/>
          <p:nvPr/>
        </p:nvSpPr>
        <p:spPr>
          <a:xfrm>
            <a:off x="9673828" y="4140041"/>
            <a:ext cx="4118848" cy="383024"/>
          </a:xfrm>
          <a:prstGeom prst="rect">
            <a:avLst/>
          </a:prstGeom>
          <a:noFill/>
          <a:ln/>
        </p:spPr>
        <p:txBody>
          <a:bodyPr wrap="none" lIns="0" tIns="0" rIns="0" bIns="0" rtlCol="0" anchor="t"/>
          <a:lstStyle/>
          <a:p>
            <a:pPr marL="0" indent="0" algn="ctr">
              <a:lnSpc>
                <a:spcPts val="3000"/>
              </a:lnSpc>
              <a:buNone/>
            </a:pPr>
            <a:r>
              <a:rPr lang="en-US" sz="1850" dirty="0">
                <a:solidFill>
                  <a:srgbClr val="00002E"/>
                </a:solidFill>
                <a:latin typeface="PT Sans" pitchFamily="34" charset="0"/>
                <a:ea typeface="PT Sans" pitchFamily="34" charset="-122"/>
                <a:cs typeface="PT Sans" pitchFamily="34" charset="-120"/>
              </a:rPr>
              <a:t>Efficiency improvement</a:t>
            </a:r>
            <a:endParaRPr lang="en-US" sz="1850" dirty="0"/>
          </a:p>
        </p:txBody>
      </p:sp>
      <p:sp>
        <p:nvSpPr>
          <p:cNvPr id="12" name="Shape 10"/>
          <p:cNvSpPr/>
          <p:nvPr/>
        </p:nvSpPr>
        <p:spPr>
          <a:xfrm>
            <a:off x="837724" y="4792266"/>
            <a:ext cx="4158734" cy="2184202"/>
          </a:xfrm>
          <a:prstGeom prst="roundRect">
            <a:avLst>
              <a:gd name="adj" fmla="val 16439"/>
            </a:avLst>
          </a:prstGeom>
          <a:solidFill>
            <a:srgbClr val="F3F3FF">
              <a:alpha val="75000"/>
            </a:srgbClr>
          </a:solidFill>
          <a:ln w="30480">
            <a:solidFill>
              <a:srgbClr val="2D4DF2"/>
            </a:solidFill>
            <a:prstDash val="solid"/>
          </a:ln>
        </p:spPr>
      </p:sp>
      <p:sp>
        <p:nvSpPr>
          <p:cNvPr id="13" name="Text 11"/>
          <p:cNvSpPr/>
          <p:nvPr/>
        </p:nvSpPr>
        <p:spPr>
          <a:xfrm>
            <a:off x="1107519" y="506206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Shoppers</a:t>
            </a:r>
            <a:endParaRPr lang="en-US" sz="2200" dirty="0"/>
          </a:p>
        </p:txBody>
      </p:sp>
      <p:sp>
        <p:nvSpPr>
          <p:cNvPr id="14" name="Text 12"/>
          <p:cNvSpPr/>
          <p:nvPr/>
        </p:nvSpPr>
        <p:spPr>
          <a:xfrm>
            <a:off x="1107519" y="5557599"/>
            <a:ext cx="3619143"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Compare products in 1 minute vs. 1 hour of manual browsing across multiple e-commerce platforms</a:t>
            </a:r>
            <a:endParaRPr lang="en-US" sz="1850" dirty="0"/>
          </a:p>
        </p:txBody>
      </p:sp>
      <p:sp>
        <p:nvSpPr>
          <p:cNvPr id="15" name="Shape 13"/>
          <p:cNvSpPr/>
          <p:nvPr/>
        </p:nvSpPr>
        <p:spPr>
          <a:xfrm>
            <a:off x="5235773" y="4792266"/>
            <a:ext cx="4158734" cy="2184202"/>
          </a:xfrm>
          <a:prstGeom prst="roundRect">
            <a:avLst>
              <a:gd name="adj" fmla="val 16439"/>
            </a:avLst>
          </a:prstGeom>
          <a:solidFill>
            <a:srgbClr val="F3F3FF">
              <a:alpha val="75000"/>
            </a:srgbClr>
          </a:solidFill>
          <a:ln w="30480">
            <a:solidFill>
              <a:srgbClr val="018CE1"/>
            </a:solidFill>
            <a:prstDash val="solid"/>
          </a:ln>
        </p:spPr>
      </p:sp>
      <p:sp>
        <p:nvSpPr>
          <p:cNvPr id="16" name="Text 14"/>
          <p:cNvSpPr/>
          <p:nvPr/>
        </p:nvSpPr>
        <p:spPr>
          <a:xfrm>
            <a:off x="5505569" y="506206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Researchers</a:t>
            </a:r>
            <a:endParaRPr lang="en-US" sz="2200" dirty="0"/>
          </a:p>
        </p:txBody>
      </p:sp>
      <p:sp>
        <p:nvSpPr>
          <p:cNvPr id="17" name="Text 15"/>
          <p:cNvSpPr/>
          <p:nvPr/>
        </p:nvSpPr>
        <p:spPr>
          <a:xfrm>
            <a:off x="5505569" y="5557599"/>
            <a:ext cx="3619143"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Auto-collect and structure data from 10+ sources simultaneously for comprehensive analysis</a:t>
            </a:r>
            <a:endParaRPr lang="en-US" sz="1850" dirty="0"/>
          </a:p>
        </p:txBody>
      </p:sp>
      <p:sp>
        <p:nvSpPr>
          <p:cNvPr id="18" name="Shape 16"/>
          <p:cNvSpPr/>
          <p:nvPr/>
        </p:nvSpPr>
        <p:spPr>
          <a:xfrm>
            <a:off x="9633823" y="4792266"/>
            <a:ext cx="4158853" cy="2184202"/>
          </a:xfrm>
          <a:prstGeom prst="roundRect">
            <a:avLst>
              <a:gd name="adj" fmla="val 16439"/>
            </a:avLst>
          </a:prstGeom>
          <a:solidFill>
            <a:srgbClr val="F3F3FF">
              <a:alpha val="75000"/>
            </a:srgbClr>
          </a:solidFill>
          <a:ln w="30480">
            <a:solidFill>
              <a:srgbClr val="DA33BF"/>
            </a:solidFill>
            <a:prstDash val="solid"/>
          </a:ln>
        </p:spPr>
      </p:sp>
      <p:sp>
        <p:nvSpPr>
          <p:cNvPr id="19" name="Text 17"/>
          <p:cNvSpPr/>
          <p:nvPr/>
        </p:nvSpPr>
        <p:spPr>
          <a:xfrm>
            <a:off x="9903619" y="506206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Business Teams</a:t>
            </a:r>
            <a:endParaRPr lang="en-US" sz="2200" dirty="0"/>
          </a:p>
        </p:txBody>
      </p:sp>
      <p:sp>
        <p:nvSpPr>
          <p:cNvPr id="20" name="Text 18"/>
          <p:cNvSpPr/>
          <p:nvPr/>
        </p:nvSpPr>
        <p:spPr>
          <a:xfrm>
            <a:off x="9903619" y="5557599"/>
            <a:ext cx="3619262"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Generate detailed competitor reports and market analysis instantly with structured outputs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9733" y="565547"/>
            <a:ext cx="4839057" cy="604838"/>
          </a:xfrm>
          <a:prstGeom prst="rect">
            <a:avLst/>
          </a:prstGeom>
          <a:noFill/>
          <a:ln/>
        </p:spPr>
        <p:txBody>
          <a:bodyPr wrap="none" lIns="0" tIns="0" rIns="0" bIns="0" rtlCol="0" anchor="t"/>
          <a:lstStyle/>
          <a:p>
            <a:pPr marL="0" indent="0" algn="l">
              <a:lnSpc>
                <a:spcPts val="4750"/>
              </a:lnSpc>
              <a:buNone/>
            </a:pPr>
            <a:r>
              <a:rPr lang="en-US" sz="3800" dirty="0">
                <a:solidFill>
                  <a:srgbClr val="00002E"/>
                </a:solidFill>
                <a:latin typeface="Nunito Semi Bold" pitchFamily="34" charset="0"/>
                <a:ea typeface="Nunito Semi Bold" pitchFamily="34" charset="-122"/>
                <a:cs typeface="Nunito Semi Bold" pitchFamily="34" charset="-120"/>
              </a:rPr>
              <a:t>See It In Action</a:t>
            </a:r>
            <a:endParaRPr lang="en-US" sz="3800" dirty="0"/>
          </a:p>
        </p:txBody>
      </p:sp>
      <p:sp>
        <p:nvSpPr>
          <p:cNvPr id="3" name="Shape 1"/>
          <p:cNvSpPr/>
          <p:nvPr/>
        </p:nvSpPr>
        <p:spPr>
          <a:xfrm>
            <a:off x="719733" y="1581626"/>
            <a:ext cx="13190934" cy="873681"/>
          </a:xfrm>
          <a:prstGeom prst="roundRect">
            <a:avLst>
              <a:gd name="adj" fmla="val 35310"/>
            </a:avLst>
          </a:prstGeom>
          <a:solidFill>
            <a:srgbClr val="B7C2FB"/>
          </a:solidFill>
          <a:ln/>
        </p:spPr>
      </p:sp>
      <p:pic>
        <p:nvPicPr>
          <p:cNvPr id="4" name="Image 0" descr="preencoded.png"/>
          <p:cNvPicPr>
            <a:picLocks noChangeAspect="1"/>
          </p:cNvPicPr>
          <p:nvPr/>
        </p:nvPicPr>
        <p:blipFill>
          <a:blip r:embed="rId3"/>
          <a:stretch>
            <a:fillRect/>
          </a:stretch>
        </p:blipFill>
        <p:spPr>
          <a:xfrm>
            <a:off x="925354" y="1894761"/>
            <a:ext cx="257056" cy="205621"/>
          </a:xfrm>
          <a:prstGeom prst="rect">
            <a:avLst/>
          </a:prstGeom>
        </p:spPr>
      </p:pic>
      <p:sp>
        <p:nvSpPr>
          <p:cNvPr id="5" name="Text 2"/>
          <p:cNvSpPr/>
          <p:nvPr/>
        </p:nvSpPr>
        <p:spPr>
          <a:xfrm>
            <a:off x="1388031" y="1838563"/>
            <a:ext cx="12317016" cy="328970"/>
          </a:xfrm>
          <a:prstGeom prst="rect">
            <a:avLst/>
          </a:prstGeom>
          <a:noFill/>
          <a:ln/>
        </p:spPr>
        <p:txBody>
          <a:bodyPr wrap="none" lIns="0" tIns="0" rIns="0" bIns="0" rtlCol="0" anchor="t"/>
          <a:lstStyle/>
          <a:p>
            <a:pPr marL="0" indent="0" algn="l">
              <a:lnSpc>
                <a:spcPts val="2550"/>
              </a:lnSpc>
              <a:buNone/>
            </a:pPr>
            <a:r>
              <a:rPr lang="en-US" sz="1600" b="1" dirty="0">
                <a:solidFill>
                  <a:srgbClr val="000000"/>
                </a:solidFill>
                <a:latin typeface="PT Sans" pitchFamily="34" charset="0"/>
                <a:ea typeface="PT Sans" pitchFamily="34" charset="-122"/>
                <a:cs typeface="PT Sans" pitchFamily="34" charset="-120"/>
              </a:rPr>
              <a:t>Sample Task:</a:t>
            </a:r>
            <a:r>
              <a:rPr lang="en-US" sz="1600" dirty="0">
                <a:solidFill>
                  <a:srgbClr val="000000"/>
                </a:solidFill>
                <a:latin typeface="PT Sans" pitchFamily="34" charset="0"/>
                <a:ea typeface="PT Sans" pitchFamily="34" charset="-122"/>
                <a:cs typeface="PT Sans" pitchFamily="34" charset="-120"/>
              </a:rPr>
              <a:t> "Find 3 best smartphones under ₹20k, check battery life, compare Flipkart/Amazon prices, export CSV"</a:t>
            </a:r>
            <a:endParaRPr lang="en-US" sz="1600" dirty="0"/>
          </a:p>
        </p:txBody>
      </p:sp>
      <p:sp>
        <p:nvSpPr>
          <p:cNvPr id="6" name="Text 3"/>
          <p:cNvSpPr/>
          <p:nvPr/>
        </p:nvSpPr>
        <p:spPr>
          <a:xfrm>
            <a:off x="719733" y="2892266"/>
            <a:ext cx="2419469" cy="302419"/>
          </a:xfrm>
          <a:prstGeom prst="rect">
            <a:avLst/>
          </a:prstGeom>
          <a:noFill/>
          <a:ln/>
        </p:spPr>
        <p:txBody>
          <a:bodyPr wrap="none" lIns="0" tIns="0" rIns="0" bIns="0" rtlCol="0" anchor="t"/>
          <a:lstStyle/>
          <a:p>
            <a:pPr marL="0" indent="0" algn="l">
              <a:lnSpc>
                <a:spcPts val="2350"/>
              </a:lnSpc>
              <a:buNone/>
            </a:pPr>
            <a:r>
              <a:rPr lang="en-US" sz="1900" dirty="0">
                <a:solidFill>
                  <a:srgbClr val="C91313"/>
                </a:solidFill>
                <a:latin typeface="Nunito Semi Bold" pitchFamily="34" charset="0"/>
                <a:ea typeface="Nunito Semi Bold" pitchFamily="34" charset="-122"/>
                <a:cs typeface="Nunito Semi Bold" pitchFamily="34" charset="-120"/>
              </a:rPr>
              <a:t>Human Summary</a:t>
            </a:r>
            <a:endParaRPr lang="en-US" sz="1900" dirty="0"/>
          </a:p>
        </p:txBody>
      </p:sp>
      <p:sp>
        <p:nvSpPr>
          <p:cNvPr id="7" name="Text 4"/>
          <p:cNvSpPr/>
          <p:nvPr/>
        </p:nvSpPr>
        <p:spPr>
          <a:xfrm>
            <a:off x="1028224" y="3426023"/>
            <a:ext cx="4989589" cy="683657"/>
          </a:xfrm>
          <a:prstGeom prst="rect">
            <a:avLst/>
          </a:prstGeom>
          <a:noFill/>
          <a:ln/>
        </p:spPr>
        <p:txBody>
          <a:bodyPr wrap="square" lIns="0" tIns="0" rIns="0" bIns="0" rtlCol="0" anchor="t"/>
          <a:lstStyle/>
          <a:p>
            <a:pPr marL="0" indent="0" algn="l">
              <a:lnSpc>
                <a:spcPts val="2550"/>
              </a:lnSpc>
              <a:buNone/>
            </a:pPr>
            <a:r>
              <a:rPr lang="en-US" sz="1600" dirty="0">
                <a:solidFill>
                  <a:srgbClr val="00002E"/>
                </a:solidFill>
                <a:latin typeface="PT Sans" pitchFamily="34" charset="0"/>
                <a:ea typeface="PT Sans" pitchFamily="34" charset="-122"/>
                <a:cs typeface="PT Sans" pitchFamily="34" charset="-120"/>
              </a:rPr>
              <a:t>"Best battery: Samsung M15 (6,000mAh). Best value: Redmi 13C (₹12,999). Both in stock on Flipkart with fast delivery available."</a:t>
            </a:r>
            <a:endParaRPr lang="en-US" sz="1600" dirty="0"/>
          </a:p>
        </p:txBody>
      </p:sp>
      <p:sp>
        <p:nvSpPr>
          <p:cNvPr id="8" name="Shape 5"/>
          <p:cNvSpPr/>
          <p:nvPr/>
        </p:nvSpPr>
        <p:spPr>
          <a:xfrm>
            <a:off x="719733" y="3426023"/>
            <a:ext cx="22860" cy="657939"/>
          </a:xfrm>
          <a:prstGeom prst="rect">
            <a:avLst/>
          </a:prstGeom>
          <a:solidFill>
            <a:srgbClr val="2D4DF2"/>
          </a:solidFill>
          <a:ln/>
        </p:spPr>
      </p:sp>
      <p:sp>
        <p:nvSpPr>
          <p:cNvPr id="9" name="Text 6"/>
          <p:cNvSpPr/>
          <p:nvPr/>
        </p:nvSpPr>
        <p:spPr>
          <a:xfrm>
            <a:off x="719733" y="4315301"/>
            <a:ext cx="2419469" cy="302419"/>
          </a:xfrm>
          <a:prstGeom prst="rect">
            <a:avLst/>
          </a:prstGeom>
          <a:noFill/>
          <a:ln/>
        </p:spPr>
        <p:txBody>
          <a:bodyPr wrap="none" lIns="0" tIns="0" rIns="0" bIns="0" rtlCol="0" anchor="t"/>
          <a:lstStyle/>
          <a:p>
            <a:pPr marL="0" indent="0" algn="l">
              <a:lnSpc>
                <a:spcPts val="2350"/>
              </a:lnSpc>
              <a:buNone/>
            </a:pPr>
            <a:r>
              <a:rPr lang="en-US" sz="1900" dirty="0">
                <a:solidFill>
                  <a:srgbClr val="C91313"/>
                </a:solidFill>
                <a:latin typeface="Nunito Semi Bold" pitchFamily="34" charset="0"/>
                <a:ea typeface="Nunito Semi Bold" pitchFamily="34" charset="-122"/>
                <a:cs typeface="Nunito Semi Bold" pitchFamily="34" charset="-120"/>
              </a:rPr>
              <a:t>Structured Output</a:t>
            </a:r>
            <a:endParaRPr lang="en-US" sz="1900" dirty="0"/>
          </a:p>
        </p:txBody>
      </p:sp>
      <p:sp>
        <p:nvSpPr>
          <p:cNvPr id="10" name="Text 7"/>
          <p:cNvSpPr/>
          <p:nvPr/>
        </p:nvSpPr>
        <p:spPr>
          <a:xfrm>
            <a:off x="719733" y="4823341"/>
            <a:ext cx="5389519" cy="490781"/>
          </a:xfrm>
          <a:prstGeom prst="rect">
            <a:avLst/>
          </a:prstGeom>
          <a:noFill/>
          <a:ln/>
        </p:spPr>
        <p:txBody>
          <a:bodyPr wrap="square" lIns="0" tIns="0" rIns="0" bIns="0" rtlCol="0" anchor="t"/>
          <a:lstStyle/>
          <a:p>
            <a:pPr marL="0" indent="0" algn="l">
              <a:lnSpc>
                <a:spcPts val="2550"/>
              </a:lnSpc>
              <a:buNone/>
            </a:pPr>
            <a:r>
              <a:rPr lang="en-US" sz="1600" dirty="0">
                <a:solidFill>
                  <a:srgbClr val="00002E"/>
                </a:solidFill>
                <a:latin typeface="PT Sans" pitchFamily="34" charset="0"/>
                <a:ea typeface="PT Sans" pitchFamily="34" charset="-122"/>
                <a:cs typeface="PT Sans" pitchFamily="34" charset="-120"/>
              </a:rPr>
              <a:t>Complete CSV with phone specs, prices, availability, and ratings across platforms ready for analysis.</a:t>
            </a:r>
            <a:endParaRPr lang="en-US" sz="1600" dirty="0"/>
          </a:p>
        </p:txBody>
      </p:sp>
      <p:pic>
        <p:nvPicPr>
          <p:cNvPr id="13" name="Picture 12">
            <a:extLst>
              <a:ext uri="{FF2B5EF4-FFF2-40B4-BE49-F238E27FC236}">
                <a16:creationId xmlns:a16="http://schemas.microsoft.com/office/drawing/2014/main" id="{C9822216-B53C-7771-AEF5-9E54607D51D2}"/>
              </a:ext>
            </a:extLst>
          </p:cNvPr>
          <p:cNvPicPr>
            <a:picLocks noChangeAspect="1"/>
          </p:cNvPicPr>
          <p:nvPr/>
        </p:nvPicPr>
        <p:blipFill>
          <a:blip r:embed="rId4"/>
          <a:stretch>
            <a:fillRect/>
          </a:stretch>
        </p:blipFill>
        <p:spPr>
          <a:xfrm>
            <a:off x="6220249" y="2712243"/>
            <a:ext cx="8410152" cy="46824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622</Words>
  <Application>Microsoft Office PowerPoint</Application>
  <PresentationFormat>Custom</PresentationFormat>
  <Paragraphs>106</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Nunito Semi Bold</vt:lpstr>
      <vt:lpstr>Times New Roman</vt:lpstr>
      <vt:lpstr>PT Sans</vt:lpstr>
      <vt:lpstr>Arial</vt:lpstr>
      <vt:lpstr>Nunito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DIVYAJYOTHI PAMISETTY</dc:creator>
  <cp:lastModifiedBy>DIVYAJYOTHI PAMISETTY</cp:lastModifiedBy>
  <cp:revision>2</cp:revision>
  <dcterms:created xsi:type="dcterms:W3CDTF">2025-09-28T06:43:33Z</dcterms:created>
  <dcterms:modified xsi:type="dcterms:W3CDTF">2025-09-28T10:49:06Z</dcterms:modified>
</cp:coreProperties>
</file>